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3" r:id="rId3"/>
    <p:sldId id="284" r:id="rId4"/>
    <p:sldId id="290" r:id="rId5"/>
    <p:sldId id="286" r:id="rId6"/>
    <p:sldId id="287" r:id="rId7"/>
    <p:sldId id="289" r:id="rId9"/>
    <p:sldId id="291" r:id="rId10"/>
    <p:sldId id="293" r:id="rId11"/>
    <p:sldId id="292" r:id="rId12"/>
    <p:sldId id="295" r:id="rId13"/>
    <p:sldId id="296" r:id="rId14"/>
    <p:sldId id="350" r:id="rId15"/>
    <p:sldId id="356" r:id="rId16"/>
    <p:sldId id="355" r:id="rId17"/>
    <p:sldId id="297" r:id="rId18"/>
    <p:sldId id="298" r:id="rId19"/>
    <p:sldId id="299" r:id="rId20"/>
    <p:sldId id="352" r:id="rId21"/>
    <p:sldId id="353" r:id="rId22"/>
    <p:sldId id="300" r:id="rId23"/>
    <p:sldId id="301" r:id="rId24"/>
    <p:sldId id="302" r:id="rId25"/>
    <p:sldId id="309" r:id="rId26"/>
    <p:sldId id="310" r:id="rId27"/>
    <p:sldId id="311" r:id="rId28"/>
    <p:sldId id="312" r:id="rId29"/>
    <p:sldId id="314" r:id="rId30"/>
    <p:sldId id="315" r:id="rId31"/>
    <p:sldId id="357" r:id="rId32"/>
    <p:sldId id="324" r:id="rId33"/>
    <p:sldId id="392" r:id="rId34"/>
    <p:sldId id="351" r:id="rId35"/>
    <p:sldId id="318" r:id="rId36"/>
    <p:sldId id="347" r:id="rId37"/>
    <p:sldId id="326" r:id="rId38"/>
    <p:sldId id="327" r:id="rId39"/>
    <p:sldId id="329" r:id="rId40"/>
    <p:sldId id="330" r:id="rId41"/>
    <p:sldId id="335" r:id="rId42"/>
    <p:sldId id="331" r:id="rId43"/>
    <p:sldId id="354" r:id="rId44"/>
    <p:sldId id="337" r:id="rId45"/>
    <p:sldId id="332" r:id="rId46"/>
    <p:sldId id="348" r:id="rId47"/>
    <p:sldId id="389" r:id="rId48"/>
    <p:sldId id="349" r:id="rId49"/>
    <p:sldId id="27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志" initials="z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380" y="48"/>
      </p:cViewPr>
      <p:guideLst>
        <p:guide pos="279"/>
        <p:guide pos="7401"/>
        <p:guide orient="horz" pos="889"/>
        <p:guide orient="horz" pos="30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murphy/&#128062;/E/S/2021&#26187;&#21319;&#31572;&#36777;/&#32473;yf--&#21382;&#21490;&#29256;&#26412;/&#20135;&#21697;&#31449;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924540976265114"/>
          <c:y val="0.0677792041078305"/>
          <c:w val="0.875414240931482"/>
          <c:h val="0.6261103979460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[工作簿1]Sheet1!$B$1</c:f>
              <c:strCache>
                <c:ptCount val="1"/>
                <c:pt idx="0">
                  <c:v>真实数据流量统计 QPS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[工作簿1]Sheet1!$A$2:$A$12</c:f>
              <c:strCache>
                <c:ptCount val="11"/>
                <c:pt idx="0">
                  <c:v>2019121200 交易链路 双 12</c:v>
                </c:pt>
                <c:pt idx="1">
                  <c:v>2020040900 交易链路 米粉节</c:v>
                </c:pt>
                <c:pt idx="2">
                  <c:v>2020110100 交易链路 双11</c:v>
                </c:pt>
                <c:pt idx="3">
                  <c:v>2020111100 交易链路 双11</c:v>
                </c:pt>
                <c:pt idx="4">
                  <c:v>2021040100 交易链路 米粉节 </c:v>
                </c:pt>
                <c:pt idx="5">
                  <c:v>2021040500 交易链路 米粉节</c:v>
                </c:pt>
                <c:pt idx="6">
                  <c:v>2021060100 交易链路 618</c:v>
                </c:pt>
                <c:pt idx="7">
                  <c:v>2021061800 交易链路 618</c:v>
                </c:pt>
                <c:pt idx="8">
                  <c:v>2021080100 交易链路 816</c:v>
                </c:pt>
                <c:pt idx="9">
                  <c:v>2021081600 交易链路 816</c:v>
                </c:pt>
                <c:pt idx="10">
                  <c:v>2021081610 交易链路 816</c:v>
                </c:pt>
              </c:strCache>
            </c:strRef>
          </c:cat>
          <c:val>
            <c:numRef>
              <c:f>[工作簿1]Sheet1!$B$2:$B$12</c:f>
              <c:numCache>
                <c:formatCode>General</c:formatCode>
                <c:ptCount val="11"/>
                <c:pt idx="0">
                  <c:v>5400</c:v>
                </c:pt>
                <c:pt idx="1">
                  <c:v>9640</c:v>
                </c:pt>
                <c:pt idx="2">
                  <c:v>8348</c:v>
                </c:pt>
                <c:pt idx="3">
                  <c:v>9859</c:v>
                </c:pt>
                <c:pt idx="4">
                  <c:v>21249</c:v>
                </c:pt>
                <c:pt idx="5">
                  <c:v>6676</c:v>
                </c:pt>
                <c:pt idx="6">
                  <c:v>17830</c:v>
                </c:pt>
                <c:pt idx="7">
                  <c:v>26500</c:v>
                </c:pt>
                <c:pt idx="8">
                  <c:v>2723</c:v>
                </c:pt>
                <c:pt idx="9">
                  <c:v>14486</c:v>
                </c:pt>
                <c:pt idx="10">
                  <c:v>8241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46700074"/>
        <c:axId val="280903885"/>
      </c:barChart>
      <c:catAx>
        <c:axId val="94670007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0903885"/>
        <c:crosses val="autoZero"/>
        <c:auto val="1"/>
        <c:lblAlgn val="ctr"/>
        <c:lblOffset val="100"/>
        <c:noMultiLvlLbl val="0"/>
      </c:catAx>
      <c:valAx>
        <c:axId val="2809038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670007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汇总!$G$1</c:f>
              <c:strCache>
                <c:ptCount val="1"/>
                <c:pt idx="0">
                  <c:v>产品站总支付转化率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汇总!$F$2:$F$595</c:f>
              <c:numCache>
                <c:formatCode>m/d/yy</c:formatCode>
                <c:ptCount val="594"/>
                <c:pt idx="0" c:formatCode="m/d/yy">
                  <c:v>43831</c:v>
                </c:pt>
                <c:pt idx="1" c:formatCode="m/d/yy">
                  <c:v>43832</c:v>
                </c:pt>
                <c:pt idx="2" c:formatCode="m/d/yy">
                  <c:v>43833</c:v>
                </c:pt>
                <c:pt idx="3" c:formatCode="m/d/yy">
                  <c:v>43834</c:v>
                </c:pt>
                <c:pt idx="4" c:formatCode="m/d/yy">
                  <c:v>43835</c:v>
                </c:pt>
                <c:pt idx="5" c:formatCode="m/d/yy">
                  <c:v>43836</c:v>
                </c:pt>
                <c:pt idx="6" c:formatCode="m/d/yy">
                  <c:v>43837</c:v>
                </c:pt>
                <c:pt idx="7" c:formatCode="m/d/yy">
                  <c:v>43838</c:v>
                </c:pt>
                <c:pt idx="8" c:formatCode="m/d/yy">
                  <c:v>43839</c:v>
                </c:pt>
                <c:pt idx="9" c:formatCode="m/d/yy">
                  <c:v>43840</c:v>
                </c:pt>
                <c:pt idx="10" c:formatCode="m/d/yy">
                  <c:v>43841</c:v>
                </c:pt>
                <c:pt idx="11" c:formatCode="m/d/yy">
                  <c:v>43842</c:v>
                </c:pt>
                <c:pt idx="12" c:formatCode="m/d/yy">
                  <c:v>43843</c:v>
                </c:pt>
                <c:pt idx="13" c:formatCode="m/d/yy">
                  <c:v>43844</c:v>
                </c:pt>
                <c:pt idx="14" c:formatCode="m/d/yy">
                  <c:v>43845</c:v>
                </c:pt>
                <c:pt idx="15" c:formatCode="m/d/yy">
                  <c:v>43846</c:v>
                </c:pt>
                <c:pt idx="16" c:formatCode="m/d/yy">
                  <c:v>43847</c:v>
                </c:pt>
                <c:pt idx="17" c:formatCode="m/d/yy">
                  <c:v>43848</c:v>
                </c:pt>
                <c:pt idx="18" c:formatCode="m/d/yy">
                  <c:v>43849</c:v>
                </c:pt>
                <c:pt idx="19" c:formatCode="m/d/yy">
                  <c:v>43850</c:v>
                </c:pt>
                <c:pt idx="20" c:formatCode="m/d/yy">
                  <c:v>43851</c:v>
                </c:pt>
                <c:pt idx="21" c:formatCode="m/d/yy">
                  <c:v>43852</c:v>
                </c:pt>
                <c:pt idx="22" c:formatCode="m/d/yy">
                  <c:v>43853</c:v>
                </c:pt>
                <c:pt idx="23" c:formatCode="m/d/yy">
                  <c:v>43854</c:v>
                </c:pt>
                <c:pt idx="24" c:formatCode="m/d/yy">
                  <c:v>43855</c:v>
                </c:pt>
                <c:pt idx="25" c:formatCode="m/d/yy">
                  <c:v>43856</c:v>
                </c:pt>
                <c:pt idx="26" c:formatCode="m/d/yy">
                  <c:v>43857</c:v>
                </c:pt>
                <c:pt idx="27" c:formatCode="m/d/yy">
                  <c:v>43858</c:v>
                </c:pt>
                <c:pt idx="28" c:formatCode="m/d/yy">
                  <c:v>43859</c:v>
                </c:pt>
                <c:pt idx="29" c:formatCode="m/d/yy">
                  <c:v>43860</c:v>
                </c:pt>
                <c:pt idx="30" c:formatCode="m/d/yy">
                  <c:v>43861</c:v>
                </c:pt>
                <c:pt idx="31" c:formatCode="m/d/yy">
                  <c:v>43862</c:v>
                </c:pt>
                <c:pt idx="32" c:formatCode="m/d/yy">
                  <c:v>43863</c:v>
                </c:pt>
                <c:pt idx="33" c:formatCode="m/d/yy">
                  <c:v>43864</c:v>
                </c:pt>
                <c:pt idx="34" c:formatCode="m/d/yy">
                  <c:v>43865</c:v>
                </c:pt>
                <c:pt idx="35" c:formatCode="m/d/yy">
                  <c:v>43866</c:v>
                </c:pt>
                <c:pt idx="36" c:formatCode="m/d/yy">
                  <c:v>43867</c:v>
                </c:pt>
                <c:pt idx="37" c:formatCode="m/d/yy">
                  <c:v>43868</c:v>
                </c:pt>
                <c:pt idx="38" c:formatCode="m/d/yy">
                  <c:v>43869</c:v>
                </c:pt>
                <c:pt idx="39" c:formatCode="m/d/yy">
                  <c:v>43870</c:v>
                </c:pt>
                <c:pt idx="40" c:formatCode="m/d/yy">
                  <c:v>43871</c:v>
                </c:pt>
                <c:pt idx="41" c:formatCode="m/d/yy">
                  <c:v>43872</c:v>
                </c:pt>
                <c:pt idx="42" c:formatCode="m/d/yy">
                  <c:v>43873</c:v>
                </c:pt>
                <c:pt idx="43" c:formatCode="m/d/yy">
                  <c:v>43874</c:v>
                </c:pt>
                <c:pt idx="44" c:formatCode="m/d/yy">
                  <c:v>43875</c:v>
                </c:pt>
                <c:pt idx="45" c:formatCode="m/d/yy">
                  <c:v>43876</c:v>
                </c:pt>
                <c:pt idx="46" c:formatCode="m/d/yy">
                  <c:v>43877</c:v>
                </c:pt>
                <c:pt idx="47" c:formatCode="m/d/yy">
                  <c:v>43878</c:v>
                </c:pt>
                <c:pt idx="48" c:formatCode="m/d/yy">
                  <c:v>43879</c:v>
                </c:pt>
                <c:pt idx="49" c:formatCode="m/d/yy">
                  <c:v>43880</c:v>
                </c:pt>
                <c:pt idx="50" c:formatCode="m/d/yy">
                  <c:v>43881</c:v>
                </c:pt>
                <c:pt idx="51" c:formatCode="m/d/yy">
                  <c:v>43882</c:v>
                </c:pt>
                <c:pt idx="52" c:formatCode="m/d/yy">
                  <c:v>43883</c:v>
                </c:pt>
                <c:pt idx="53" c:formatCode="m/d/yy">
                  <c:v>43884</c:v>
                </c:pt>
                <c:pt idx="54" c:formatCode="m/d/yy">
                  <c:v>43885</c:v>
                </c:pt>
                <c:pt idx="55" c:formatCode="m/d/yy">
                  <c:v>43886</c:v>
                </c:pt>
                <c:pt idx="56" c:formatCode="m/d/yy">
                  <c:v>43887</c:v>
                </c:pt>
                <c:pt idx="57" c:formatCode="m/d/yy">
                  <c:v>43888</c:v>
                </c:pt>
                <c:pt idx="58" c:formatCode="m/d/yy">
                  <c:v>43889</c:v>
                </c:pt>
                <c:pt idx="59" c:formatCode="m/d/yy">
                  <c:v>43890</c:v>
                </c:pt>
                <c:pt idx="60" c:formatCode="m/d/yy">
                  <c:v>43891</c:v>
                </c:pt>
                <c:pt idx="61" c:formatCode="m/d/yy">
                  <c:v>43892</c:v>
                </c:pt>
                <c:pt idx="62" c:formatCode="m/d/yy">
                  <c:v>43893</c:v>
                </c:pt>
                <c:pt idx="63" c:formatCode="m/d/yy">
                  <c:v>43894</c:v>
                </c:pt>
                <c:pt idx="64" c:formatCode="m/d/yy">
                  <c:v>43895</c:v>
                </c:pt>
                <c:pt idx="65" c:formatCode="m/d/yy">
                  <c:v>43896</c:v>
                </c:pt>
                <c:pt idx="66" c:formatCode="m/d/yy">
                  <c:v>43897</c:v>
                </c:pt>
                <c:pt idx="67" c:formatCode="m/d/yy">
                  <c:v>43898</c:v>
                </c:pt>
                <c:pt idx="68" c:formatCode="m/d/yy">
                  <c:v>43899</c:v>
                </c:pt>
                <c:pt idx="69" c:formatCode="m/d/yy">
                  <c:v>43900</c:v>
                </c:pt>
                <c:pt idx="70" c:formatCode="m/d/yy">
                  <c:v>43901</c:v>
                </c:pt>
                <c:pt idx="71" c:formatCode="m/d/yy">
                  <c:v>43902</c:v>
                </c:pt>
                <c:pt idx="72" c:formatCode="m/d/yy">
                  <c:v>43903</c:v>
                </c:pt>
                <c:pt idx="73" c:formatCode="m/d/yy">
                  <c:v>43904</c:v>
                </c:pt>
                <c:pt idx="74" c:formatCode="m/d/yy">
                  <c:v>43905</c:v>
                </c:pt>
                <c:pt idx="75" c:formatCode="m/d/yy">
                  <c:v>43906</c:v>
                </c:pt>
                <c:pt idx="76" c:formatCode="m/d/yy">
                  <c:v>43907</c:v>
                </c:pt>
                <c:pt idx="77" c:formatCode="m/d/yy">
                  <c:v>43908</c:v>
                </c:pt>
                <c:pt idx="78" c:formatCode="m/d/yy">
                  <c:v>43909</c:v>
                </c:pt>
                <c:pt idx="79" c:formatCode="m/d/yy">
                  <c:v>43910</c:v>
                </c:pt>
                <c:pt idx="80" c:formatCode="m/d/yy">
                  <c:v>43911</c:v>
                </c:pt>
                <c:pt idx="81" c:formatCode="m/d/yy">
                  <c:v>43912</c:v>
                </c:pt>
                <c:pt idx="82" c:formatCode="m/d/yy">
                  <c:v>43913</c:v>
                </c:pt>
                <c:pt idx="83" c:formatCode="m/d/yy">
                  <c:v>43914</c:v>
                </c:pt>
                <c:pt idx="84" c:formatCode="m/d/yy">
                  <c:v>43915</c:v>
                </c:pt>
                <c:pt idx="85" c:formatCode="m/d/yy">
                  <c:v>43916</c:v>
                </c:pt>
                <c:pt idx="86" c:formatCode="m/d/yy">
                  <c:v>43917</c:v>
                </c:pt>
                <c:pt idx="87" c:formatCode="m/d/yy">
                  <c:v>43918</c:v>
                </c:pt>
                <c:pt idx="88" c:formatCode="m/d/yy">
                  <c:v>43919</c:v>
                </c:pt>
                <c:pt idx="89" c:formatCode="m/d/yy">
                  <c:v>43920</c:v>
                </c:pt>
                <c:pt idx="90" c:formatCode="m/d/yy">
                  <c:v>43921</c:v>
                </c:pt>
                <c:pt idx="91" c:formatCode="m/d/yy">
                  <c:v>43922</c:v>
                </c:pt>
                <c:pt idx="92" c:formatCode="m/d/yy">
                  <c:v>43923</c:v>
                </c:pt>
                <c:pt idx="93" c:formatCode="m/d/yy">
                  <c:v>43924</c:v>
                </c:pt>
                <c:pt idx="94" c:formatCode="m/d/yy">
                  <c:v>43925</c:v>
                </c:pt>
                <c:pt idx="95" c:formatCode="m/d/yy">
                  <c:v>43926</c:v>
                </c:pt>
                <c:pt idx="96" c:formatCode="m/d/yy">
                  <c:v>43927</c:v>
                </c:pt>
                <c:pt idx="97" c:formatCode="m/d/yy">
                  <c:v>43928</c:v>
                </c:pt>
                <c:pt idx="98" c:formatCode="m/d/yy">
                  <c:v>43929</c:v>
                </c:pt>
                <c:pt idx="99" c:formatCode="m/d/yy">
                  <c:v>43930</c:v>
                </c:pt>
                <c:pt idx="100" c:formatCode="m/d/yy">
                  <c:v>43931</c:v>
                </c:pt>
                <c:pt idx="101" c:formatCode="m/d/yy">
                  <c:v>43932</c:v>
                </c:pt>
                <c:pt idx="102" c:formatCode="m/d/yy">
                  <c:v>43933</c:v>
                </c:pt>
                <c:pt idx="103" c:formatCode="m/d/yy">
                  <c:v>43934</c:v>
                </c:pt>
                <c:pt idx="104" c:formatCode="m/d/yy">
                  <c:v>43935</c:v>
                </c:pt>
                <c:pt idx="105" c:formatCode="m/d/yy">
                  <c:v>43936</c:v>
                </c:pt>
                <c:pt idx="106" c:formatCode="m/d/yy">
                  <c:v>43937</c:v>
                </c:pt>
                <c:pt idx="107" c:formatCode="m/d/yy">
                  <c:v>43938</c:v>
                </c:pt>
                <c:pt idx="108" c:formatCode="m/d/yy">
                  <c:v>43939</c:v>
                </c:pt>
                <c:pt idx="109" c:formatCode="m/d/yy">
                  <c:v>43940</c:v>
                </c:pt>
                <c:pt idx="110" c:formatCode="m/d/yy">
                  <c:v>43941</c:v>
                </c:pt>
                <c:pt idx="111" c:formatCode="m/d/yy">
                  <c:v>43942</c:v>
                </c:pt>
                <c:pt idx="112" c:formatCode="m/d/yy">
                  <c:v>43943</c:v>
                </c:pt>
                <c:pt idx="113" c:formatCode="m/d/yy">
                  <c:v>43944</c:v>
                </c:pt>
                <c:pt idx="114" c:formatCode="m/d/yy">
                  <c:v>43945</c:v>
                </c:pt>
                <c:pt idx="115" c:formatCode="m/d/yy">
                  <c:v>43946</c:v>
                </c:pt>
                <c:pt idx="116" c:formatCode="m/d/yy">
                  <c:v>43947</c:v>
                </c:pt>
                <c:pt idx="117" c:formatCode="m/d/yy">
                  <c:v>43948</c:v>
                </c:pt>
                <c:pt idx="118" c:formatCode="m/d/yy">
                  <c:v>43949</c:v>
                </c:pt>
                <c:pt idx="119" c:formatCode="m/d/yy">
                  <c:v>43950</c:v>
                </c:pt>
                <c:pt idx="120" c:formatCode="m/d/yy">
                  <c:v>43951</c:v>
                </c:pt>
                <c:pt idx="121" c:formatCode="m/d/yy">
                  <c:v>43952</c:v>
                </c:pt>
                <c:pt idx="122" c:formatCode="m/d/yy">
                  <c:v>43953</c:v>
                </c:pt>
                <c:pt idx="123" c:formatCode="m/d/yy">
                  <c:v>43954</c:v>
                </c:pt>
                <c:pt idx="124" c:formatCode="m/d/yy">
                  <c:v>43955</c:v>
                </c:pt>
                <c:pt idx="125" c:formatCode="m/d/yy">
                  <c:v>43956</c:v>
                </c:pt>
                <c:pt idx="126" c:formatCode="m/d/yy">
                  <c:v>43957</c:v>
                </c:pt>
                <c:pt idx="127" c:formatCode="m/d/yy">
                  <c:v>43958</c:v>
                </c:pt>
                <c:pt idx="128" c:formatCode="m/d/yy">
                  <c:v>43959</c:v>
                </c:pt>
                <c:pt idx="129" c:formatCode="m/d/yy">
                  <c:v>43960</c:v>
                </c:pt>
                <c:pt idx="130" c:formatCode="m/d/yy">
                  <c:v>43961</c:v>
                </c:pt>
                <c:pt idx="131" c:formatCode="m/d/yy">
                  <c:v>43962</c:v>
                </c:pt>
                <c:pt idx="132" c:formatCode="m/d/yy">
                  <c:v>43963</c:v>
                </c:pt>
                <c:pt idx="133" c:formatCode="m/d/yy">
                  <c:v>43964</c:v>
                </c:pt>
                <c:pt idx="134" c:formatCode="m/d/yy">
                  <c:v>43965</c:v>
                </c:pt>
                <c:pt idx="135" c:formatCode="m/d/yy">
                  <c:v>43966</c:v>
                </c:pt>
                <c:pt idx="136" c:formatCode="m/d/yy">
                  <c:v>43967</c:v>
                </c:pt>
                <c:pt idx="137" c:formatCode="m/d/yy">
                  <c:v>43968</c:v>
                </c:pt>
                <c:pt idx="138" c:formatCode="m/d/yy">
                  <c:v>43969</c:v>
                </c:pt>
                <c:pt idx="139" c:formatCode="m/d/yy">
                  <c:v>43970</c:v>
                </c:pt>
                <c:pt idx="140" c:formatCode="m/d/yy">
                  <c:v>43971</c:v>
                </c:pt>
                <c:pt idx="141" c:formatCode="m/d/yy">
                  <c:v>43972</c:v>
                </c:pt>
                <c:pt idx="142" c:formatCode="m/d/yy">
                  <c:v>43973</c:v>
                </c:pt>
                <c:pt idx="143" c:formatCode="m/d/yy">
                  <c:v>43974</c:v>
                </c:pt>
                <c:pt idx="144" c:formatCode="m/d/yy">
                  <c:v>43975</c:v>
                </c:pt>
                <c:pt idx="145" c:formatCode="m/d/yy">
                  <c:v>43976</c:v>
                </c:pt>
                <c:pt idx="146" c:formatCode="m/d/yy">
                  <c:v>43977</c:v>
                </c:pt>
                <c:pt idx="147" c:formatCode="m/d/yy">
                  <c:v>43978</c:v>
                </c:pt>
                <c:pt idx="148" c:formatCode="m/d/yy">
                  <c:v>43979</c:v>
                </c:pt>
                <c:pt idx="149" c:formatCode="m/d/yy">
                  <c:v>43980</c:v>
                </c:pt>
                <c:pt idx="150" c:formatCode="m/d/yy">
                  <c:v>43981</c:v>
                </c:pt>
                <c:pt idx="151" c:formatCode="m/d/yy">
                  <c:v>43982</c:v>
                </c:pt>
                <c:pt idx="152" c:formatCode="m/d/yy">
                  <c:v>43983</c:v>
                </c:pt>
                <c:pt idx="153" c:formatCode="m/d/yy">
                  <c:v>43984</c:v>
                </c:pt>
                <c:pt idx="154" c:formatCode="m/d/yy">
                  <c:v>43985</c:v>
                </c:pt>
                <c:pt idx="155" c:formatCode="m/d/yy">
                  <c:v>43986</c:v>
                </c:pt>
                <c:pt idx="156" c:formatCode="m/d/yy">
                  <c:v>43987</c:v>
                </c:pt>
                <c:pt idx="157" c:formatCode="m/d/yy">
                  <c:v>43988</c:v>
                </c:pt>
                <c:pt idx="158" c:formatCode="m/d/yy">
                  <c:v>43989</c:v>
                </c:pt>
                <c:pt idx="159" c:formatCode="m/d/yy">
                  <c:v>43990</c:v>
                </c:pt>
                <c:pt idx="160" c:formatCode="m/d/yy">
                  <c:v>43991</c:v>
                </c:pt>
                <c:pt idx="161" c:formatCode="m/d/yy">
                  <c:v>43992</c:v>
                </c:pt>
                <c:pt idx="162" c:formatCode="m/d/yy">
                  <c:v>43993</c:v>
                </c:pt>
                <c:pt idx="163" c:formatCode="m/d/yy">
                  <c:v>43994</c:v>
                </c:pt>
                <c:pt idx="164" c:formatCode="m/d/yy">
                  <c:v>43995</c:v>
                </c:pt>
                <c:pt idx="165" c:formatCode="m/d/yy">
                  <c:v>43996</c:v>
                </c:pt>
                <c:pt idx="166" c:formatCode="m/d/yy">
                  <c:v>43997</c:v>
                </c:pt>
                <c:pt idx="167" c:formatCode="m/d/yy">
                  <c:v>43998</c:v>
                </c:pt>
                <c:pt idx="168" c:formatCode="m/d/yy">
                  <c:v>43999</c:v>
                </c:pt>
                <c:pt idx="169" c:formatCode="m/d/yy">
                  <c:v>44000</c:v>
                </c:pt>
                <c:pt idx="170" c:formatCode="m/d/yy">
                  <c:v>44001</c:v>
                </c:pt>
                <c:pt idx="171" c:formatCode="m/d/yy">
                  <c:v>44002</c:v>
                </c:pt>
                <c:pt idx="172" c:formatCode="m/d/yy">
                  <c:v>44003</c:v>
                </c:pt>
                <c:pt idx="173" c:formatCode="m/d/yy">
                  <c:v>44004</c:v>
                </c:pt>
                <c:pt idx="174" c:formatCode="m/d/yy">
                  <c:v>44005</c:v>
                </c:pt>
                <c:pt idx="175" c:formatCode="m/d/yy">
                  <c:v>44006</c:v>
                </c:pt>
                <c:pt idx="176" c:formatCode="m/d/yy">
                  <c:v>44007</c:v>
                </c:pt>
                <c:pt idx="177" c:formatCode="m/d/yy">
                  <c:v>44008</c:v>
                </c:pt>
                <c:pt idx="178" c:formatCode="m/d/yy">
                  <c:v>44009</c:v>
                </c:pt>
                <c:pt idx="179" c:formatCode="m/d/yy">
                  <c:v>44010</c:v>
                </c:pt>
                <c:pt idx="180" c:formatCode="m/d/yy">
                  <c:v>44011</c:v>
                </c:pt>
                <c:pt idx="181" c:formatCode="m/d/yy">
                  <c:v>44012</c:v>
                </c:pt>
                <c:pt idx="182" c:formatCode="m/d/yy">
                  <c:v>44013</c:v>
                </c:pt>
                <c:pt idx="183" c:formatCode="m/d/yy">
                  <c:v>44014</c:v>
                </c:pt>
                <c:pt idx="184" c:formatCode="m/d/yy">
                  <c:v>44015</c:v>
                </c:pt>
                <c:pt idx="185" c:formatCode="m/d/yy">
                  <c:v>44016</c:v>
                </c:pt>
                <c:pt idx="186" c:formatCode="m/d/yy">
                  <c:v>44017</c:v>
                </c:pt>
                <c:pt idx="187" c:formatCode="m/d/yy">
                  <c:v>44018</c:v>
                </c:pt>
                <c:pt idx="188" c:formatCode="m/d/yy">
                  <c:v>44019</c:v>
                </c:pt>
                <c:pt idx="189" c:formatCode="m/d/yy">
                  <c:v>44020</c:v>
                </c:pt>
                <c:pt idx="190" c:formatCode="m/d/yy">
                  <c:v>44021</c:v>
                </c:pt>
                <c:pt idx="191" c:formatCode="m/d/yy">
                  <c:v>44022</c:v>
                </c:pt>
                <c:pt idx="192" c:formatCode="m/d/yy">
                  <c:v>44023</c:v>
                </c:pt>
                <c:pt idx="193" c:formatCode="m/d/yy">
                  <c:v>44024</c:v>
                </c:pt>
                <c:pt idx="194" c:formatCode="m/d/yy">
                  <c:v>44025</c:v>
                </c:pt>
                <c:pt idx="195" c:formatCode="m/d/yy">
                  <c:v>44026</c:v>
                </c:pt>
                <c:pt idx="196" c:formatCode="m/d/yy">
                  <c:v>44027</c:v>
                </c:pt>
                <c:pt idx="197" c:formatCode="m/d/yy">
                  <c:v>44028</c:v>
                </c:pt>
                <c:pt idx="198" c:formatCode="m/d/yy">
                  <c:v>44029</c:v>
                </c:pt>
                <c:pt idx="199" c:formatCode="m/d/yy">
                  <c:v>44030</c:v>
                </c:pt>
                <c:pt idx="200" c:formatCode="m/d/yy">
                  <c:v>44031</c:v>
                </c:pt>
                <c:pt idx="201" c:formatCode="m/d/yy">
                  <c:v>44032</c:v>
                </c:pt>
                <c:pt idx="202" c:formatCode="m/d/yy">
                  <c:v>44033</c:v>
                </c:pt>
                <c:pt idx="203" c:formatCode="m/d/yy">
                  <c:v>44034</c:v>
                </c:pt>
                <c:pt idx="204" c:formatCode="m/d/yy">
                  <c:v>44035</c:v>
                </c:pt>
                <c:pt idx="205" c:formatCode="m/d/yy">
                  <c:v>44036</c:v>
                </c:pt>
                <c:pt idx="206" c:formatCode="m/d/yy">
                  <c:v>44037</c:v>
                </c:pt>
                <c:pt idx="207" c:formatCode="m/d/yy">
                  <c:v>44038</c:v>
                </c:pt>
                <c:pt idx="208" c:formatCode="m/d/yy">
                  <c:v>44039</c:v>
                </c:pt>
                <c:pt idx="209" c:formatCode="m/d/yy">
                  <c:v>44040</c:v>
                </c:pt>
                <c:pt idx="210" c:formatCode="m/d/yy">
                  <c:v>44041</c:v>
                </c:pt>
                <c:pt idx="211" c:formatCode="m/d/yy">
                  <c:v>44042</c:v>
                </c:pt>
                <c:pt idx="212" c:formatCode="m/d/yy">
                  <c:v>44043</c:v>
                </c:pt>
                <c:pt idx="213" c:formatCode="m/d/yy">
                  <c:v>44044</c:v>
                </c:pt>
                <c:pt idx="214" c:formatCode="m/d/yy">
                  <c:v>44045</c:v>
                </c:pt>
                <c:pt idx="215" c:formatCode="m/d/yy">
                  <c:v>44046</c:v>
                </c:pt>
                <c:pt idx="216" c:formatCode="m/d/yy">
                  <c:v>44047</c:v>
                </c:pt>
                <c:pt idx="217" c:formatCode="m/d/yy">
                  <c:v>44048</c:v>
                </c:pt>
                <c:pt idx="218" c:formatCode="m/d/yy">
                  <c:v>44049</c:v>
                </c:pt>
                <c:pt idx="219" c:formatCode="m/d/yy">
                  <c:v>44050</c:v>
                </c:pt>
                <c:pt idx="220" c:formatCode="m/d/yy">
                  <c:v>44051</c:v>
                </c:pt>
                <c:pt idx="221" c:formatCode="m/d/yy">
                  <c:v>44052</c:v>
                </c:pt>
                <c:pt idx="222" c:formatCode="m/d/yy">
                  <c:v>44053</c:v>
                </c:pt>
                <c:pt idx="223" c:formatCode="m/d/yy">
                  <c:v>44054</c:v>
                </c:pt>
                <c:pt idx="224" c:formatCode="m/d/yy">
                  <c:v>44055</c:v>
                </c:pt>
                <c:pt idx="225" c:formatCode="m/d/yy">
                  <c:v>44056</c:v>
                </c:pt>
                <c:pt idx="226" c:formatCode="m/d/yy">
                  <c:v>44057</c:v>
                </c:pt>
                <c:pt idx="227" c:formatCode="m/d/yy">
                  <c:v>44058</c:v>
                </c:pt>
                <c:pt idx="228" c:formatCode="m/d/yy">
                  <c:v>44059</c:v>
                </c:pt>
                <c:pt idx="229" c:formatCode="m/d/yy">
                  <c:v>44060</c:v>
                </c:pt>
                <c:pt idx="230" c:formatCode="m/d/yy">
                  <c:v>44061</c:v>
                </c:pt>
                <c:pt idx="231" c:formatCode="m/d/yy">
                  <c:v>44062</c:v>
                </c:pt>
                <c:pt idx="232" c:formatCode="m/d/yy">
                  <c:v>44063</c:v>
                </c:pt>
                <c:pt idx="233" c:formatCode="m/d/yy">
                  <c:v>44064</c:v>
                </c:pt>
                <c:pt idx="234" c:formatCode="m/d/yy">
                  <c:v>44065</c:v>
                </c:pt>
                <c:pt idx="235" c:formatCode="m/d/yy">
                  <c:v>44066</c:v>
                </c:pt>
                <c:pt idx="236" c:formatCode="m/d/yy">
                  <c:v>44067</c:v>
                </c:pt>
                <c:pt idx="237" c:formatCode="m/d/yy">
                  <c:v>44068</c:v>
                </c:pt>
                <c:pt idx="238" c:formatCode="m/d/yy">
                  <c:v>44069</c:v>
                </c:pt>
                <c:pt idx="239" c:formatCode="m/d/yy">
                  <c:v>44070</c:v>
                </c:pt>
                <c:pt idx="240" c:formatCode="m/d/yy">
                  <c:v>44071</c:v>
                </c:pt>
                <c:pt idx="241" c:formatCode="m/d/yy">
                  <c:v>44072</c:v>
                </c:pt>
                <c:pt idx="242" c:formatCode="m/d/yy">
                  <c:v>44073</c:v>
                </c:pt>
                <c:pt idx="243" c:formatCode="m/d/yy">
                  <c:v>44074</c:v>
                </c:pt>
                <c:pt idx="244" c:formatCode="m/d/yy">
                  <c:v>44075</c:v>
                </c:pt>
                <c:pt idx="245" c:formatCode="m/d/yy">
                  <c:v>44076</c:v>
                </c:pt>
                <c:pt idx="246" c:formatCode="m/d/yy">
                  <c:v>44077</c:v>
                </c:pt>
                <c:pt idx="247" c:formatCode="m/d/yy">
                  <c:v>44078</c:v>
                </c:pt>
                <c:pt idx="248" c:formatCode="m/d/yy">
                  <c:v>44079</c:v>
                </c:pt>
                <c:pt idx="249" c:formatCode="m/d/yy">
                  <c:v>44080</c:v>
                </c:pt>
                <c:pt idx="250" c:formatCode="m/d/yy">
                  <c:v>44081</c:v>
                </c:pt>
                <c:pt idx="251" c:formatCode="m/d/yy">
                  <c:v>44082</c:v>
                </c:pt>
                <c:pt idx="252" c:formatCode="m/d/yy">
                  <c:v>44083</c:v>
                </c:pt>
                <c:pt idx="253" c:formatCode="m/d/yy">
                  <c:v>44084</c:v>
                </c:pt>
                <c:pt idx="254" c:formatCode="m/d/yy">
                  <c:v>44085</c:v>
                </c:pt>
                <c:pt idx="255" c:formatCode="m/d/yy">
                  <c:v>44086</c:v>
                </c:pt>
                <c:pt idx="256" c:formatCode="m/d/yy">
                  <c:v>44087</c:v>
                </c:pt>
                <c:pt idx="257" c:formatCode="m/d/yy">
                  <c:v>44088</c:v>
                </c:pt>
                <c:pt idx="258" c:formatCode="m/d/yy">
                  <c:v>44089</c:v>
                </c:pt>
                <c:pt idx="259" c:formatCode="m/d/yy">
                  <c:v>44090</c:v>
                </c:pt>
                <c:pt idx="260" c:formatCode="m/d/yy">
                  <c:v>44091</c:v>
                </c:pt>
                <c:pt idx="261" c:formatCode="m/d/yy">
                  <c:v>44092</c:v>
                </c:pt>
                <c:pt idx="262" c:formatCode="m/d/yy">
                  <c:v>44093</c:v>
                </c:pt>
                <c:pt idx="263" c:formatCode="m/d/yy">
                  <c:v>44094</c:v>
                </c:pt>
                <c:pt idx="264" c:formatCode="m/d/yy">
                  <c:v>44095</c:v>
                </c:pt>
                <c:pt idx="265" c:formatCode="m/d/yy">
                  <c:v>44096</c:v>
                </c:pt>
                <c:pt idx="266" c:formatCode="m/d/yy">
                  <c:v>44097</c:v>
                </c:pt>
                <c:pt idx="267" c:formatCode="m/d/yy">
                  <c:v>44098</c:v>
                </c:pt>
                <c:pt idx="268" c:formatCode="m/d/yy">
                  <c:v>44099</c:v>
                </c:pt>
                <c:pt idx="269" c:formatCode="m/d/yy">
                  <c:v>44100</c:v>
                </c:pt>
                <c:pt idx="270" c:formatCode="m/d/yy">
                  <c:v>44101</c:v>
                </c:pt>
                <c:pt idx="271" c:formatCode="m/d/yy">
                  <c:v>44102</c:v>
                </c:pt>
                <c:pt idx="272" c:formatCode="m/d/yy">
                  <c:v>44103</c:v>
                </c:pt>
                <c:pt idx="273" c:formatCode="m/d/yy">
                  <c:v>44104</c:v>
                </c:pt>
                <c:pt idx="274" c:formatCode="m/d/yy">
                  <c:v>44105</c:v>
                </c:pt>
                <c:pt idx="275" c:formatCode="m/d/yy">
                  <c:v>44106</c:v>
                </c:pt>
                <c:pt idx="276" c:formatCode="m/d/yy">
                  <c:v>44107</c:v>
                </c:pt>
                <c:pt idx="277" c:formatCode="m/d/yy">
                  <c:v>44108</c:v>
                </c:pt>
                <c:pt idx="278" c:formatCode="m/d/yy">
                  <c:v>44109</c:v>
                </c:pt>
                <c:pt idx="279" c:formatCode="m/d/yy">
                  <c:v>44110</c:v>
                </c:pt>
                <c:pt idx="280" c:formatCode="m/d/yy">
                  <c:v>44111</c:v>
                </c:pt>
                <c:pt idx="281" c:formatCode="m/d/yy">
                  <c:v>44112</c:v>
                </c:pt>
                <c:pt idx="282" c:formatCode="m/d/yy">
                  <c:v>44113</c:v>
                </c:pt>
                <c:pt idx="283" c:formatCode="m/d/yy">
                  <c:v>44114</c:v>
                </c:pt>
                <c:pt idx="284" c:formatCode="m/d/yy">
                  <c:v>44115</c:v>
                </c:pt>
                <c:pt idx="285" c:formatCode="m/d/yy">
                  <c:v>44116</c:v>
                </c:pt>
                <c:pt idx="286" c:formatCode="m/d/yy">
                  <c:v>44117</c:v>
                </c:pt>
                <c:pt idx="287" c:formatCode="m/d/yy">
                  <c:v>44118</c:v>
                </c:pt>
                <c:pt idx="288" c:formatCode="m/d/yy">
                  <c:v>44119</c:v>
                </c:pt>
                <c:pt idx="289" c:formatCode="m/d/yy">
                  <c:v>44120</c:v>
                </c:pt>
                <c:pt idx="290" c:formatCode="m/d/yy">
                  <c:v>44121</c:v>
                </c:pt>
                <c:pt idx="291" c:formatCode="m/d/yy">
                  <c:v>44122</c:v>
                </c:pt>
                <c:pt idx="292" c:formatCode="m/d/yy">
                  <c:v>44123</c:v>
                </c:pt>
                <c:pt idx="293" c:formatCode="m/d/yy">
                  <c:v>44124</c:v>
                </c:pt>
                <c:pt idx="294" c:formatCode="m/d/yy">
                  <c:v>44125</c:v>
                </c:pt>
                <c:pt idx="295" c:formatCode="m/d/yy">
                  <c:v>44126</c:v>
                </c:pt>
                <c:pt idx="296" c:formatCode="m/d/yy">
                  <c:v>44127</c:v>
                </c:pt>
                <c:pt idx="297" c:formatCode="m/d/yy">
                  <c:v>44128</c:v>
                </c:pt>
                <c:pt idx="298" c:formatCode="m/d/yy">
                  <c:v>44129</c:v>
                </c:pt>
                <c:pt idx="299" c:formatCode="m/d/yy">
                  <c:v>44130</c:v>
                </c:pt>
                <c:pt idx="300" c:formatCode="m/d/yy">
                  <c:v>44131</c:v>
                </c:pt>
                <c:pt idx="301" c:formatCode="m/d/yy">
                  <c:v>44132</c:v>
                </c:pt>
                <c:pt idx="302" c:formatCode="m/d/yy">
                  <c:v>44133</c:v>
                </c:pt>
                <c:pt idx="303" c:formatCode="m/d/yy">
                  <c:v>44134</c:v>
                </c:pt>
                <c:pt idx="304" c:formatCode="m/d/yy">
                  <c:v>44135</c:v>
                </c:pt>
                <c:pt idx="305" c:formatCode="m/d/yy">
                  <c:v>44136</c:v>
                </c:pt>
                <c:pt idx="306" c:formatCode="m/d/yy">
                  <c:v>44137</c:v>
                </c:pt>
                <c:pt idx="307" c:formatCode="m/d/yy">
                  <c:v>44138</c:v>
                </c:pt>
                <c:pt idx="308" c:formatCode="m/d/yy">
                  <c:v>44139</c:v>
                </c:pt>
                <c:pt idx="309" c:formatCode="m/d/yy">
                  <c:v>44140</c:v>
                </c:pt>
                <c:pt idx="310" c:formatCode="m/d/yy">
                  <c:v>44141</c:v>
                </c:pt>
                <c:pt idx="311" c:formatCode="m/d/yy">
                  <c:v>44142</c:v>
                </c:pt>
                <c:pt idx="312" c:formatCode="m/d/yy">
                  <c:v>44143</c:v>
                </c:pt>
                <c:pt idx="313" c:formatCode="m/d/yy">
                  <c:v>44144</c:v>
                </c:pt>
                <c:pt idx="314" c:formatCode="m/d/yy">
                  <c:v>44145</c:v>
                </c:pt>
                <c:pt idx="315" c:formatCode="m/d/yy">
                  <c:v>44146</c:v>
                </c:pt>
                <c:pt idx="316" c:formatCode="m/d/yy">
                  <c:v>44147</c:v>
                </c:pt>
                <c:pt idx="317" c:formatCode="m/d/yy">
                  <c:v>44148</c:v>
                </c:pt>
                <c:pt idx="318" c:formatCode="m/d/yy">
                  <c:v>44149</c:v>
                </c:pt>
                <c:pt idx="319" c:formatCode="m/d/yy">
                  <c:v>44150</c:v>
                </c:pt>
                <c:pt idx="320" c:formatCode="m/d/yy">
                  <c:v>44151</c:v>
                </c:pt>
                <c:pt idx="321" c:formatCode="m/d/yy">
                  <c:v>44152</c:v>
                </c:pt>
                <c:pt idx="322" c:formatCode="m/d/yy">
                  <c:v>44153</c:v>
                </c:pt>
                <c:pt idx="323" c:formatCode="m/d/yy">
                  <c:v>44154</c:v>
                </c:pt>
                <c:pt idx="324" c:formatCode="m/d/yy">
                  <c:v>44155</c:v>
                </c:pt>
                <c:pt idx="325" c:formatCode="m/d/yy">
                  <c:v>44156</c:v>
                </c:pt>
                <c:pt idx="326" c:formatCode="m/d/yy">
                  <c:v>44157</c:v>
                </c:pt>
                <c:pt idx="327" c:formatCode="m/d/yy">
                  <c:v>44158</c:v>
                </c:pt>
                <c:pt idx="328" c:formatCode="m/d/yy">
                  <c:v>44159</c:v>
                </c:pt>
                <c:pt idx="329" c:formatCode="m/d/yy">
                  <c:v>44160</c:v>
                </c:pt>
                <c:pt idx="330" c:formatCode="m/d/yy">
                  <c:v>44161</c:v>
                </c:pt>
                <c:pt idx="331" c:formatCode="m/d/yy">
                  <c:v>44162</c:v>
                </c:pt>
                <c:pt idx="332" c:formatCode="m/d/yy">
                  <c:v>44163</c:v>
                </c:pt>
                <c:pt idx="333" c:formatCode="m/d/yy">
                  <c:v>44164</c:v>
                </c:pt>
                <c:pt idx="334" c:formatCode="m/d/yy">
                  <c:v>44165</c:v>
                </c:pt>
                <c:pt idx="335" c:formatCode="m/d/yy">
                  <c:v>44166</c:v>
                </c:pt>
                <c:pt idx="336" c:formatCode="m/d/yy">
                  <c:v>44167</c:v>
                </c:pt>
                <c:pt idx="337" c:formatCode="m/d/yy">
                  <c:v>44168</c:v>
                </c:pt>
                <c:pt idx="338" c:formatCode="m/d/yy">
                  <c:v>44169</c:v>
                </c:pt>
                <c:pt idx="339" c:formatCode="m/d/yy">
                  <c:v>44170</c:v>
                </c:pt>
                <c:pt idx="340" c:formatCode="m/d/yy">
                  <c:v>44171</c:v>
                </c:pt>
                <c:pt idx="341" c:formatCode="m/d/yy">
                  <c:v>44172</c:v>
                </c:pt>
                <c:pt idx="342" c:formatCode="m/d/yy">
                  <c:v>44173</c:v>
                </c:pt>
                <c:pt idx="343" c:formatCode="m/d/yy">
                  <c:v>44174</c:v>
                </c:pt>
                <c:pt idx="344" c:formatCode="m/d/yy">
                  <c:v>44175</c:v>
                </c:pt>
                <c:pt idx="345" c:formatCode="m/d/yy">
                  <c:v>44176</c:v>
                </c:pt>
                <c:pt idx="346" c:formatCode="m/d/yy">
                  <c:v>44177</c:v>
                </c:pt>
                <c:pt idx="347" c:formatCode="m/d/yy">
                  <c:v>44178</c:v>
                </c:pt>
                <c:pt idx="348" c:formatCode="m/d/yy">
                  <c:v>44179</c:v>
                </c:pt>
                <c:pt idx="349" c:formatCode="m/d/yy">
                  <c:v>44180</c:v>
                </c:pt>
                <c:pt idx="350" c:formatCode="m/d/yy">
                  <c:v>44181</c:v>
                </c:pt>
                <c:pt idx="351" c:formatCode="m/d/yy">
                  <c:v>44182</c:v>
                </c:pt>
                <c:pt idx="352" c:formatCode="m/d/yy">
                  <c:v>44183</c:v>
                </c:pt>
                <c:pt idx="353" c:formatCode="m/d/yy">
                  <c:v>44184</c:v>
                </c:pt>
                <c:pt idx="354" c:formatCode="m/d/yy">
                  <c:v>44185</c:v>
                </c:pt>
                <c:pt idx="355" c:formatCode="m/d/yy">
                  <c:v>44186</c:v>
                </c:pt>
                <c:pt idx="356" c:formatCode="m/d/yy">
                  <c:v>44187</c:v>
                </c:pt>
                <c:pt idx="357" c:formatCode="m/d/yy">
                  <c:v>44188</c:v>
                </c:pt>
                <c:pt idx="358" c:formatCode="m/d/yy">
                  <c:v>44189</c:v>
                </c:pt>
                <c:pt idx="359" c:formatCode="m/d/yy">
                  <c:v>44190</c:v>
                </c:pt>
                <c:pt idx="360" c:formatCode="m/d/yy">
                  <c:v>44191</c:v>
                </c:pt>
                <c:pt idx="361" c:formatCode="m/d/yy">
                  <c:v>44192</c:v>
                </c:pt>
                <c:pt idx="362" c:formatCode="m/d/yy">
                  <c:v>44193</c:v>
                </c:pt>
                <c:pt idx="363" c:formatCode="m/d/yy">
                  <c:v>44194</c:v>
                </c:pt>
                <c:pt idx="364" c:formatCode="m/d/yy">
                  <c:v>44195</c:v>
                </c:pt>
                <c:pt idx="365" c:formatCode="m/d/yy">
                  <c:v>44196</c:v>
                </c:pt>
                <c:pt idx="366" c:formatCode="m/d/yy">
                  <c:v>44197</c:v>
                </c:pt>
                <c:pt idx="367" c:formatCode="m/d/yy">
                  <c:v>44198</c:v>
                </c:pt>
                <c:pt idx="368" c:formatCode="m/d/yy">
                  <c:v>44199</c:v>
                </c:pt>
                <c:pt idx="369" c:formatCode="m/d/yy">
                  <c:v>44200</c:v>
                </c:pt>
                <c:pt idx="370" c:formatCode="m/d/yy">
                  <c:v>44201</c:v>
                </c:pt>
                <c:pt idx="371" c:formatCode="m/d/yy">
                  <c:v>44202</c:v>
                </c:pt>
                <c:pt idx="372" c:formatCode="m/d/yy">
                  <c:v>44203</c:v>
                </c:pt>
                <c:pt idx="373" c:formatCode="m/d/yy">
                  <c:v>44204</c:v>
                </c:pt>
                <c:pt idx="374" c:formatCode="m/d/yy">
                  <c:v>44205</c:v>
                </c:pt>
                <c:pt idx="375" c:formatCode="m/d/yy">
                  <c:v>44206</c:v>
                </c:pt>
                <c:pt idx="376" c:formatCode="m/d/yy">
                  <c:v>44207</c:v>
                </c:pt>
                <c:pt idx="377" c:formatCode="m/d/yy">
                  <c:v>44208</c:v>
                </c:pt>
                <c:pt idx="378" c:formatCode="m/d/yy">
                  <c:v>44209</c:v>
                </c:pt>
                <c:pt idx="379" c:formatCode="m/d/yy">
                  <c:v>44210</c:v>
                </c:pt>
                <c:pt idx="380" c:formatCode="m/d/yy">
                  <c:v>44211</c:v>
                </c:pt>
                <c:pt idx="381" c:formatCode="m/d/yy">
                  <c:v>44212</c:v>
                </c:pt>
                <c:pt idx="382" c:formatCode="m/d/yy">
                  <c:v>44213</c:v>
                </c:pt>
                <c:pt idx="383" c:formatCode="m/d/yy">
                  <c:v>44214</c:v>
                </c:pt>
                <c:pt idx="384" c:formatCode="m/d/yy">
                  <c:v>44215</c:v>
                </c:pt>
                <c:pt idx="385" c:formatCode="m/d/yy">
                  <c:v>44216</c:v>
                </c:pt>
                <c:pt idx="386" c:formatCode="m/d/yy">
                  <c:v>44217</c:v>
                </c:pt>
                <c:pt idx="387" c:formatCode="m/d/yy">
                  <c:v>44218</c:v>
                </c:pt>
                <c:pt idx="388" c:formatCode="m/d/yy">
                  <c:v>44219</c:v>
                </c:pt>
                <c:pt idx="389" c:formatCode="m/d/yy">
                  <c:v>44220</c:v>
                </c:pt>
                <c:pt idx="390" c:formatCode="m/d/yy">
                  <c:v>44221</c:v>
                </c:pt>
                <c:pt idx="391" c:formatCode="m/d/yy">
                  <c:v>44222</c:v>
                </c:pt>
                <c:pt idx="392" c:formatCode="m/d/yy">
                  <c:v>44223</c:v>
                </c:pt>
                <c:pt idx="393" c:formatCode="m/d/yy">
                  <c:v>44224</c:v>
                </c:pt>
                <c:pt idx="394" c:formatCode="m/d/yy">
                  <c:v>44225</c:v>
                </c:pt>
                <c:pt idx="395" c:formatCode="m/d/yy">
                  <c:v>44226</c:v>
                </c:pt>
                <c:pt idx="396" c:formatCode="m/d/yy">
                  <c:v>44227</c:v>
                </c:pt>
                <c:pt idx="397" c:formatCode="m/d/yy">
                  <c:v>44228</c:v>
                </c:pt>
                <c:pt idx="398" c:formatCode="m/d/yy">
                  <c:v>44229</c:v>
                </c:pt>
                <c:pt idx="399" c:formatCode="m/d/yy">
                  <c:v>44230</c:v>
                </c:pt>
                <c:pt idx="400" c:formatCode="m/d/yy">
                  <c:v>44231</c:v>
                </c:pt>
                <c:pt idx="401" c:formatCode="m/d/yy">
                  <c:v>44232</c:v>
                </c:pt>
                <c:pt idx="402" c:formatCode="m/d/yy">
                  <c:v>44233</c:v>
                </c:pt>
                <c:pt idx="403" c:formatCode="m/d/yy">
                  <c:v>44234</c:v>
                </c:pt>
                <c:pt idx="404" c:formatCode="m/d/yy">
                  <c:v>44235</c:v>
                </c:pt>
                <c:pt idx="405" c:formatCode="m/d/yy">
                  <c:v>44236</c:v>
                </c:pt>
                <c:pt idx="406" c:formatCode="m/d/yy">
                  <c:v>44237</c:v>
                </c:pt>
                <c:pt idx="407" c:formatCode="m/d/yy">
                  <c:v>44238</c:v>
                </c:pt>
                <c:pt idx="408" c:formatCode="m/d/yy">
                  <c:v>44239</c:v>
                </c:pt>
                <c:pt idx="409" c:formatCode="m/d/yy">
                  <c:v>44240</c:v>
                </c:pt>
                <c:pt idx="410" c:formatCode="m/d/yy">
                  <c:v>44241</c:v>
                </c:pt>
                <c:pt idx="411" c:formatCode="m/d/yy">
                  <c:v>44242</c:v>
                </c:pt>
                <c:pt idx="412" c:formatCode="m/d/yy">
                  <c:v>44243</c:v>
                </c:pt>
                <c:pt idx="413" c:formatCode="m/d/yy">
                  <c:v>44244</c:v>
                </c:pt>
                <c:pt idx="414" c:formatCode="m/d/yy">
                  <c:v>44245</c:v>
                </c:pt>
                <c:pt idx="415" c:formatCode="m/d/yy">
                  <c:v>44246</c:v>
                </c:pt>
                <c:pt idx="416" c:formatCode="m/d/yy">
                  <c:v>44247</c:v>
                </c:pt>
                <c:pt idx="417" c:formatCode="m/d/yy">
                  <c:v>44248</c:v>
                </c:pt>
                <c:pt idx="418" c:formatCode="m/d/yy">
                  <c:v>44249</c:v>
                </c:pt>
                <c:pt idx="419" c:formatCode="m/d/yy">
                  <c:v>44250</c:v>
                </c:pt>
                <c:pt idx="420" c:formatCode="m/d/yy">
                  <c:v>44251</c:v>
                </c:pt>
                <c:pt idx="421" c:formatCode="m/d/yy">
                  <c:v>44252</c:v>
                </c:pt>
                <c:pt idx="422" c:formatCode="m/d/yy">
                  <c:v>44253</c:v>
                </c:pt>
                <c:pt idx="423" c:formatCode="m/d/yy">
                  <c:v>44254</c:v>
                </c:pt>
                <c:pt idx="424" c:formatCode="m/d/yy">
                  <c:v>44255</c:v>
                </c:pt>
                <c:pt idx="425" c:formatCode="m/d/yy">
                  <c:v>44256</c:v>
                </c:pt>
                <c:pt idx="426" c:formatCode="m/d/yy">
                  <c:v>44257</c:v>
                </c:pt>
                <c:pt idx="427" c:formatCode="m/d/yy">
                  <c:v>44258</c:v>
                </c:pt>
                <c:pt idx="428" c:formatCode="m/d/yy">
                  <c:v>44259</c:v>
                </c:pt>
                <c:pt idx="429" c:formatCode="m/d/yy">
                  <c:v>44260</c:v>
                </c:pt>
                <c:pt idx="430" c:formatCode="m/d/yy">
                  <c:v>44261</c:v>
                </c:pt>
                <c:pt idx="431" c:formatCode="m/d/yy">
                  <c:v>44262</c:v>
                </c:pt>
                <c:pt idx="432" c:formatCode="m/d/yy">
                  <c:v>44263</c:v>
                </c:pt>
                <c:pt idx="433" c:formatCode="m/d/yy">
                  <c:v>44264</c:v>
                </c:pt>
                <c:pt idx="434" c:formatCode="m/d/yy">
                  <c:v>44265</c:v>
                </c:pt>
                <c:pt idx="435" c:formatCode="m/d/yy">
                  <c:v>44266</c:v>
                </c:pt>
                <c:pt idx="436" c:formatCode="m/d/yy">
                  <c:v>44267</c:v>
                </c:pt>
                <c:pt idx="437" c:formatCode="m/d/yy">
                  <c:v>44268</c:v>
                </c:pt>
                <c:pt idx="438" c:formatCode="m/d/yy">
                  <c:v>44269</c:v>
                </c:pt>
                <c:pt idx="439" c:formatCode="m/d/yy">
                  <c:v>44270</c:v>
                </c:pt>
                <c:pt idx="440" c:formatCode="m/d/yy">
                  <c:v>44271</c:v>
                </c:pt>
                <c:pt idx="441" c:formatCode="m/d/yy">
                  <c:v>44272</c:v>
                </c:pt>
                <c:pt idx="442" c:formatCode="m/d/yy">
                  <c:v>44273</c:v>
                </c:pt>
                <c:pt idx="443" c:formatCode="m/d/yy">
                  <c:v>44274</c:v>
                </c:pt>
                <c:pt idx="444" c:formatCode="m/d/yy">
                  <c:v>44275</c:v>
                </c:pt>
                <c:pt idx="445" c:formatCode="m/d/yy">
                  <c:v>44276</c:v>
                </c:pt>
                <c:pt idx="446" c:formatCode="m/d/yy">
                  <c:v>44277</c:v>
                </c:pt>
                <c:pt idx="447" c:formatCode="m/d/yy">
                  <c:v>44278</c:v>
                </c:pt>
                <c:pt idx="448" c:formatCode="m/d/yy">
                  <c:v>44279</c:v>
                </c:pt>
                <c:pt idx="449" c:formatCode="m/d/yy">
                  <c:v>44280</c:v>
                </c:pt>
                <c:pt idx="450" c:formatCode="m/d/yy">
                  <c:v>44281</c:v>
                </c:pt>
                <c:pt idx="451" c:formatCode="m/d/yy">
                  <c:v>44282</c:v>
                </c:pt>
                <c:pt idx="452" c:formatCode="m/d/yy">
                  <c:v>44283</c:v>
                </c:pt>
                <c:pt idx="453" c:formatCode="m/d/yy">
                  <c:v>44284</c:v>
                </c:pt>
                <c:pt idx="454" c:formatCode="m/d/yy">
                  <c:v>44285</c:v>
                </c:pt>
                <c:pt idx="455" c:formatCode="m/d/yy">
                  <c:v>44286</c:v>
                </c:pt>
                <c:pt idx="456" c:formatCode="m/d/yy">
                  <c:v>44287</c:v>
                </c:pt>
                <c:pt idx="457" c:formatCode="m/d/yy">
                  <c:v>44288</c:v>
                </c:pt>
                <c:pt idx="458" c:formatCode="m/d/yy">
                  <c:v>44289</c:v>
                </c:pt>
                <c:pt idx="459" c:formatCode="m/d/yy">
                  <c:v>44290</c:v>
                </c:pt>
                <c:pt idx="460" c:formatCode="m/d/yy">
                  <c:v>44291</c:v>
                </c:pt>
                <c:pt idx="461" c:formatCode="m/d/yy">
                  <c:v>44292</c:v>
                </c:pt>
                <c:pt idx="462" c:formatCode="m/d/yy">
                  <c:v>44293</c:v>
                </c:pt>
                <c:pt idx="463" c:formatCode="m/d/yy">
                  <c:v>44294</c:v>
                </c:pt>
                <c:pt idx="464" c:formatCode="m/d/yy">
                  <c:v>44295</c:v>
                </c:pt>
                <c:pt idx="465" c:formatCode="m/d/yy">
                  <c:v>44296</c:v>
                </c:pt>
                <c:pt idx="466" c:formatCode="m/d/yy">
                  <c:v>44297</c:v>
                </c:pt>
                <c:pt idx="467" c:formatCode="m/d/yy">
                  <c:v>44298</c:v>
                </c:pt>
                <c:pt idx="468" c:formatCode="m/d/yy">
                  <c:v>44299</c:v>
                </c:pt>
                <c:pt idx="469" c:formatCode="m/d/yy">
                  <c:v>44300</c:v>
                </c:pt>
                <c:pt idx="470" c:formatCode="m/d/yy">
                  <c:v>44301</c:v>
                </c:pt>
                <c:pt idx="471" c:formatCode="m/d/yy">
                  <c:v>44302</c:v>
                </c:pt>
                <c:pt idx="472" c:formatCode="m/d/yy">
                  <c:v>44303</c:v>
                </c:pt>
                <c:pt idx="473" c:formatCode="m/d/yy">
                  <c:v>44304</c:v>
                </c:pt>
                <c:pt idx="474" c:formatCode="m/d/yy">
                  <c:v>44305</c:v>
                </c:pt>
                <c:pt idx="475" c:formatCode="m/d/yy">
                  <c:v>44306</c:v>
                </c:pt>
                <c:pt idx="476" c:formatCode="m/d/yy">
                  <c:v>44307</c:v>
                </c:pt>
                <c:pt idx="477" c:formatCode="m/d/yy">
                  <c:v>44308</c:v>
                </c:pt>
                <c:pt idx="478" c:formatCode="m/d/yy">
                  <c:v>44309</c:v>
                </c:pt>
                <c:pt idx="479" c:formatCode="m/d/yy">
                  <c:v>44310</c:v>
                </c:pt>
                <c:pt idx="480" c:formatCode="m/d/yy">
                  <c:v>44311</c:v>
                </c:pt>
                <c:pt idx="481" c:formatCode="m/d/yy">
                  <c:v>44312</c:v>
                </c:pt>
                <c:pt idx="482" c:formatCode="m/d/yy">
                  <c:v>44313</c:v>
                </c:pt>
                <c:pt idx="483" c:formatCode="m/d/yy">
                  <c:v>44314</c:v>
                </c:pt>
                <c:pt idx="484" c:formatCode="m/d/yy">
                  <c:v>44315</c:v>
                </c:pt>
                <c:pt idx="485" c:formatCode="m/d/yy">
                  <c:v>44316</c:v>
                </c:pt>
                <c:pt idx="486" c:formatCode="m/d/yy">
                  <c:v>44317</c:v>
                </c:pt>
                <c:pt idx="487" c:formatCode="m/d/yy">
                  <c:v>44318</c:v>
                </c:pt>
                <c:pt idx="488" c:formatCode="m/d/yy">
                  <c:v>44319</c:v>
                </c:pt>
                <c:pt idx="489" c:formatCode="m/d/yy">
                  <c:v>44320</c:v>
                </c:pt>
                <c:pt idx="490" c:formatCode="m/d/yy">
                  <c:v>44321</c:v>
                </c:pt>
                <c:pt idx="491" c:formatCode="m/d/yy">
                  <c:v>44322</c:v>
                </c:pt>
                <c:pt idx="492" c:formatCode="m/d/yy">
                  <c:v>44323</c:v>
                </c:pt>
                <c:pt idx="493" c:formatCode="m/d/yy">
                  <c:v>44324</c:v>
                </c:pt>
                <c:pt idx="494" c:formatCode="m/d/yy">
                  <c:v>44325</c:v>
                </c:pt>
                <c:pt idx="495" c:formatCode="m/d/yy">
                  <c:v>44326</c:v>
                </c:pt>
                <c:pt idx="496" c:formatCode="m/d/yy">
                  <c:v>44327</c:v>
                </c:pt>
                <c:pt idx="497" c:formatCode="m/d/yy">
                  <c:v>44328</c:v>
                </c:pt>
                <c:pt idx="498" c:formatCode="m/d/yy">
                  <c:v>44329</c:v>
                </c:pt>
                <c:pt idx="499" c:formatCode="m/d/yy">
                  <c:v>44330</c:v>
                </c:pt>
                <c:pt idx="500" c:formatCode="m/d/yy">
                  <c:v>44331</c:v>
                </c:pt>
                <c:pt idx="501" c:formatCode="m/d/yy">
                  <c:v>44332</c:v>
                </c:pt>
                <c:pt idx="502" c:formatCode="m/d/yy">
                  <c:v>44333</c:v>
                </c:pt>
                <c:pt idx="503" c:formatCode="m/d/yy">
                  <c:v>44334</c:v>
                </c:pt>
                <c:pt idx="504" c:formatCode="m/d/yy">
                  <c:v>44335</c:v>
                </c:pt>
                <c:pt idx="505" c:formatCode="m/d/yy">
                  <c:v>44336</c:v>
                </c:pt>
                <c:pt idx="506" c:formatCode="m/d/yy">
                  <c:v>44337</c:v>
                </c:pt>
                <c:pt idx="507" c:formatCode="m/d/yy">
                  <c:v>44338</c:v>
                </c:pt>
                <c:pt idx="508" c:formatCode="m/d/yy">
                  <c:v>44339</c:v>
                </c:pt>
                <c:pt idx="509" c:formatCode="m/d/yy">
                  <c:v>44340</c:v>
                </c:pt>
                <c:pt idx="510" c:formatCode="m/d/yy">
                  <c:v>44341</c:v>
                </c:pt>
                <c:pt idx="511" c:formatCode="m/d/yy">
                  <c:v>44342</c:v>
                </c:pt>
                <c:pt idx="512" c:formatCode="m/d/yy">
                  <c:v>44343</c:v>
                </c:pt>
                <c:pt idx="513" c:formatCode="m/d/yy">
                  <c:v>44344</c:v>
                </c:pt>
                <c:pt idx="514" c:formatCode="m/d/yy">
                  <c:v>44345</c:v>
                </c:pt>
                <c:pt idx="515" c:formatCode="m/d/yy">
                  <c:v>44346</c:v>
                </c:pt>
                <c:pt idx="516" c:formatCode="m/d/yy">
                  <c:v>44347</c:v>
                </c:pt>
                <c:pt idx="517" c:formatCode="m/d/yy">
                  <c:v>44348</c:v>
                </c:pt>
                <c:pt idx="518" c:formatCode="m/d/yy">
                  <c:v>44349</c:v>
                </c:pt>
                <c:pt idx="519" c:formatCode="m/d/yy">
                  <c:v>44350</c:v>
                </c:pt>
                <c:pt idx="520" c:formatCode="m/d/yy">
                  <c:v>44351</c:v>
                </c:pt>
                <c:pt idx="521" c:formatCode="m/d/yy">
                  <c:v>44352</c:v>
                </c:pt>
                <c:pt idx="522" c:formatCode="m/d/yy">
                  <c:v>44353</c:v>
                </c:pt>
                <c:pt idx="523" c:formatCode="m/d/yy">
                  <c:v>44354</c:v>
                </c:pt>
                <c:pt idx="524" c:formatCode="m/d/yy">
                  <c:v>44355</c:v>
                </c:pt>
                <c:pt idx="525" c:formatCode="m/d/yy">
                  <c:v>44356</c:v>
                </c:pt>
                <c:pt idx="526" c:formatCode="m/d/yy">
                  <c:v>44357</c:v>
                </c:pt>
                <c:pt idx="527" c:formatCode="m/d/yy">
                  <c:v>44358</c:v>
                </c:pt>
                <c:pt idx="528" c:formatCode="m/d/yy">
                  <c:v>44359</c:v>
                </c:pt>
                <c:pt idx="529" c:formatCode="m/d/yy">
                  <c:v>44360</c:v>
                </c:pt>
                <c:pt idx="530" c:formatCode="m/d/yy">
                  <c:v>44361</c:v>
                </c:pt>
                <c:pt idx="531" c:formatCode="m/d/yy">
                  <c:v>44362</c:v>
                </c:pt>
                <c:pt idx="532" c:formatCode="m/d/yy">
                  <c:v>44363</c:v>
                </c:pt>
                <c:pt idx="533" c:formatCode="m/d/yy">
                  <c:v>44364</c:v>
                </c:pt>
                <c:pt idx="534" c:formatCode="m/d/yy">
                  <c:v>44365</c:v>
                </c:pt>
                <c:pt idx="535" c:formatCode="m/d/yy">
                  <c:v>44366</c:v>
                </c:pt>
                <c:pt idx="536" c:formatCode="m/d/yy">
                  <c:v>44367</c:v>
                </c:pt>
                <c:pt idx="537" c:formatCode="m/d/yy">
                  <c:v>44368</c:v>
                </c:pt>
                <c:pt idx="538" c:formatCode="m/d/yy">
                  <c:v>44369</c:v>
                </c:pt>
                <c:pt idx="539" c:formatCode="m/d/yy">
                  <c:v>44370</c:v>
                </c:pt>
                <c:pt idx="540" c:formatCode="m/d/yy">
                  <c:v>44371</c:v>
                </c:pt>
                <c:pt idx="541" c:formatCode="m/d/yy">
                  <c:v>44372</c:v>
                </c:pt>
                <c:pt idx="542" c:formatCode="m/d/yy">
                  <c:v>44373</c:v>
                </c:pt>
                <c:pt idx="543" c:formatCode="m/d/yy">
                  <c:v>44374</c:v>
                </c:pt>
                <c:pt idx="544" c:formatCode="m/d/yy">
                  <c:v>44375</c:v>
                </c:pt>
                <c:pt idx="545" c:formatCode="m/d/yy">
                  <c:v>44376</c:v>
                </c:pt>
                <c:pt idx="546" c:formatCode="m/d/yy">
                  <c:v>44377</c:v>
                </c:pt>
                <c:pt idx="547" c:formatCode="m/d/yy">
                  <c:v>44378</c:v>
                </c:pt>
                <c:pt idx="548" c:formatCode="m/d/yy">
                  <c:v>44379</c:v>
                </c:pt>
                <c:pt idx="549" c:formatCode="m/d/yy">
                  <c:v>44380</c:v>
                </c:pt>
                <c:pt idx="550" c:formatCode="m/d/yy">
                  <c:v>44381</c:v>
                </c:pt>
                <c:pt idx="551" c:formatCode="m/d/yy">
                  <c:v>44382</c:v>
                </c:pt>
                <c:pt idx="552" c:formatCode="m/d/yy">
                  <c:v>44383</c:v>
                </c:pt>
                <c:pt idx="553" c:formatCode="m/d/yy">
                  <c:v>44384</c:v>
                </c:pt>
                <c:pt idx="554" c:formatCode="m/d/yy">
                  <c:v>44385</c:v>
                </c:pt>
                <c:pt idx="555" c:formatCode="m/d/yy">
                  <c:v>44386</c:v>
                </c:pt>
                <c:pt idx="556" c:formatCode="m/d/yy">
                  <c:v>44387</c:v>
                </c:pt>
                <c:pt idx="557" c:formatCode="m/d/yy">
                  <c:v>44388</c:v>
                </c:pt>
                <c:pt idx="558" c:formatCode="m/d/yy">
                  <c:v>44389</c:v>
                </c:pt>
                <c:pt idx="559" c:formatCode="m/d/yy">
                  <c:v>44390</c:v>
                </c:pt>
                <c:pt idx="560" c:formatCode="m/d/yy">
                  <c:v>44391</c:v>
                </c:pt>
                <c:pt idx="561" c:formatCode="m/d/yy">
                  <c:v>44392</c:v>
                </c:pt>
                <c:pt idx="562" c:formatCode="m/d/yy">
                  <c:v>44393</c:v>
                </c:pt>
                <c:pt idx="563" c:formatCode="m/d/yy">
                  <c:v>44394</c:v>
                </c:pt>
                <c:pt idx="564" c:formatCode="m/d/yy">
                  <c:v>44395</c:v>
                </c:pt>
                <c:pt idx="565" c:formatCode="m/d/yy">
                  <c:v>44396</c:v>
                </c:pt>
                <c:pt idx="566" c:formatCode="m/d/yy">
                  <c:v>44397</c:v>
                </c:pt>
                <c:pt idx="567" c:formatCode="m/d/yy">
                  <c:v>44398</c:v>
                </c:pt>
                <c:pt idx="568" c:formatCode="m/d/yy">
                  <c:v>44399</c:v>
                </c:pt>
                <c:pt idx="569" c:formatCode="m/d/yy">
                  <c:v>44400</c:v>
                </c:pt>
                <c:pt idx="570" c:formatCode="m/d/yy">
                  <c:v>44401</c:v>
                </c:pt>
                <c:pt idx="571" c:formatCode="m/d/yy">
                  <c:v>44402</c:v>
                </c:pt>
                <c:pt idx="572" c:formatCode="m/d/yy">
                  <c:v>44403</c:v>
                </c:pt>
                <c:pt idx="573" c:formatCode="m/d/yy">
                  <c:v>44404</c:v>
                </c:pt>
                <c:pt idx="574" c:formatCode="m/d/yy">
                  <c:v>44405</c:v>
                </c:pt>
                <c:pt idx="575" c:formatCode="m/d/yy">
                  <c:v>44406</c:v>
                </c:pt>
                <c:pt idx="576" c:formatCode="m/d/yy">
                  <c:v>44407</c:v>
                </c:pt>
                <c:pt idx="577" c:formatCode="m/d/yy">
                  <c:v>44408</c:v>
                </c:pt>
                <c:pt idx="578" c:formatCode="m/d/yy">
                  <c:v>44409</c:v>
                </c:pt>
                <c:pt idx="579" c:formatCode="m/d/yy">
                  <c:v>44410</c:v>
                </c:pt>
                <c:pt idx="580" c:formatCode="m/d/yy">
                  <c:v>44411</c:v>
                </c:pt>
                <c:pt idx="581" c:formatCode="m/d/yy">
                  <c:v>44412</c:v>
                </c:pt>
                <c:pt idx="582" c:formatCode="m/d/yy">
                  <c:v>44413</c:v>
                </c:pt>
                <c:pt idx="583" c:formatCode="m/d/yy">
                  <c:v>44414</c:v>
                </c:pt>
                <c:pt idx="584" c:formatCode="m/d/yy">
                  <c:v>44415</c:v>
                </c:pt>
                <c:pt idx="585" c:formatCode="m/d/yy">
                  <c:v>44416</c:v>
                </c:pt>
                <c:pt idx="586" c:formatCode="m/d/yy">
                  <c:v>44417</c:v>
                </c:pt>
                <c:pt idx="587" c:formatCode="m/d/yy">
                  <c:v>44418</c:v>
                </c:pt>
                <c:pt idx="588" c:formatCode="m/d/yy">
                  <c:v>44419</c:v>
                </c:pt>
                <c:pt idx="589" c:formatCode="m/d/yy">
                  <c:v>44420</c:v>
                </c:pt>
                <c:pt idx="590" c:formatCode="m/d/yy">
                  <c:v>44421</c:v>
                </c:pt>
                <c:pt idx="591" c:formatCode="m/d/yy">
                  <c:v>44422</c:v>
                </c:pt>
                <c:pt idx="592" c:formatCode="m/d/yy">
                  <c:v>44423</c:v>
                </c:pt>
                <c:pt idx="593" c:formatCode="m/d/yy">
                  <c:v>44424</c:v>
                </c:pt>
              </c:numCache>
            </c:numRef>
          </c:cat>
          <c:val>
            <c:numRef>
              <c:f>汇总!$G$2:$G$595</c:f>
              <c:numCache>
                <c:formatCode>0.00%</c:formatCode>
                <c:ptCount val="594"/>
                <c:pt idx="0">
                  <c:v>0.0416</c:v>
                </c:pt>
                <c:pt idx="1">
                  <c:v>0.0385</c:v>
                </c:pt>
                <c:pt idx="2">
                  <c:v>0.0356</c:v>
                </c:pt>
                <c:pt idx="3">
                  <c:v>0.0363</c:v>
                </c:pt>
                <c:pt idx="4">
                  <c:v>0.0358</c:v>
                </c:pt>
                <c:pt idx="5">
                  <c:v>0.0445</c:v>
                </c:pt>
                <c:pt idx="6">
                  <c:v>0.0371</c:v>
                </c:pt>
                <c:pt idx="7">
                  <c:v>0.0355</c:v>
                </c:pt>
                <c:pt idx="8">
                  <c:v>0.0368</c:v>
                </c:pt>
                <c:pt idx="9">
                  <c:v>0.0388</c:v>
                </c:pt>
                <c:pt idx="10">
                  <c:v>0.0389</c:v>
                </c:pt>
                <c:pt idx="11">
                  <c:v>0.0417</c:v>
                </c:pt>
                <c:pt idx="12">
                  <c:v>0.0412</c:v>
                </c:pt>
                <c:pt idx="13">
                  <c:v>0.0414</c:v>
                </c:pt>
                <c:pt idx="14">
                  <c:v>0.0424</c:v>
                </c:pt>
                <c:pt idx="15">
                  <c:v>0.0386</c:v>
                </c:pt>
                <c:pt idx="16">
                  <c:v>0.036</c:v>
                </c:pt>
                <c:pt idx="17">
                  <c:v>0.0341</c:v>
                </c:pt>
                <c:pt idx="18">
                  <c:v>0.0307</c:v>
                </c:pt>
                <c:pt idx="19">
                  <c:v>0.029</c:v>
                </c:pt>
                <c:pt idx="20">
                  <c:v>0.0359</c:v>
                </c:pt>
                <c:pt idx="21">
                  <c:v>0.0381</c:v>
                </c:pt>
                <c:pt idx="22">
                  <c:v>0.0315</c:v>
                </c:pt>
                <c:pt idx="23">
                  <c:v>0.0232</c:v>
                </c:pt>
                <c:pt idx="24">
                  <c:v>0.0213</c:v>
                </c:pt>
                <c:pt idx="25">
                  <c:v>0.0218</c:v>
                </c:pt>
                <c:pt idx="26">
                  <c:v>0.0223</c:v>
                </c:pt>
                <c:pt idx="27">
                  <c:v>0.0083</c:v>
                </c:pt>
                <c:pt idx="28">
                  <c:v>0.0216</c:v>
                </c:pt>
                <c:pt idx="29">
                  <c:v>0.0312</c:v>
                </c:pt>
                <c:pt idx="30">
                  <c:v>0.0209</c:v>
                </c:pt>
                <c:pt idx="31">
                  <c:v>0.0209</c:v>
                </c:pt>
                <c:pt idx="32">
                  <c:v>0.0242</c:v>
                </c:pt>
                <c:pt idx="33">
                  <c:v>0.0235</c:v>
                </c:pt>
                <c:pt idx="34">
                  <c:v>0.0234</c:v>
                </c:pt>
                <c:pt idx="35">
                  <c:v>0.0214</c:v>
                </c:pt>
                <c:pt idx="36">
                  <c:v>0.0225</c:v>
                </c:pt>
                <c:pt idx="37">
                  <c:v>0.0336</c:v>
                </c:pt>
                <c:pt idx="38">
                  <c:v>0.0315</c:v>
                </c:pt>
                <c:pt idx="39">
                  <c:v>0.0281</c:v>
                </c:pt>
                <c:pt idx="40">
                  <c:v>0.0264</c:v>
                </c:pt>
                <c:pt idx="41">
                  <c:v>0.0237</c:v>
                </c:pt>
                <c:pt idx="42">
                  <c:v>0.0252</c:v>
                </c:pt>
                <c:pt idx="43">
                  <c:v>0.0215</c:v>
                </c:pt>
                <c:pt idx="44">
                  <c:v>0.0248</c:v>
                </c:pt>
                <c:pt idx="45">
                  <c:v>0.0263</c:v>
                </c:pt>
                <c:pt idx="46">
                  <c:v>0.0271</c:v>
                </c:pt>
                <c:pt idx="47">
                  <c:v>0.0279</c:v>
                </c:pt>
                <c:pt idx="48">
                  <c:v>0.0289</c:v>
                </c:pt>
                <c:pt idx="49">
                  <c:v>0.0291</c:v>
                </c:pt>
                <c:pt idx="50">
                  <c:v>0.0282</c:v>
                </c:pt>
                <c:pt idx="51">
                  <c:v>0.0214</c:v>
                </c:pt>
                <c:pt idx="52">
                  <c:v>0.0276</c:v>
                </c:pt>
                <c:pt idx="53">
                  <c:v>0.0297</c:v>
                </c:pt>
                <c:pt idx="54">
                  <c:v>0.0309</c:v>
                </c:pt>
                <c:pt idx="55">
                  <c:v>0.0287</c:v>
                </c:pt>
                <c:pt idx="56">
                  <c:v>0.0293</c:v>
                </c:pt>
                <c:pt idx="57">
                  <c:v>0.0298</c:v>
                </c:pt>
                <c:pt idx="58">
                  <c:v>0.036</c:v>
                </c:pt>
                <c:pt idx="59">
                  <c:v>0.0331</c:v>
                </c:pt>
                <c:pt idx="60">
                  <c:v>0.0341</c:v>
                </c:pt>
                <c:pt idx="61">
                  <c:v>0.0319</c:v>
                </c:pt>
                <c:pt idx="62">
                  <c:v>0.0312</c:v>
                </c:pt>
                <c:pt idx="63">
                  <c:v>0.0345</c:v>
                </c:pt>
                <c:pt idx="64">
                  <c:v>0.0341</c:v>
                </c:pt>
                <c:pt idx="65">
                  <c:v>0.0347</c:v>
                </c:pt>
                <c:pt idx="66">
                  <c:v>0.0385</c:v>
                </c:pt>
                <c:pt idx="67">
                  <c:v>0.0396</c:v>
                </c:pt>
                <c:pt idx="68">
                  <c:v>0.0313</c:v>
                </c:pt>
                <c:pt idx="69">
                  <c:v>0.0351</c:v>
                </c:pt>
                <c:pt idx="70">
                  <c:v>0.0374</c:v>
                </c:pt>
                <c:pt idx="71">
                  <c:v>0.0389</c:v>
                </c:pt>
                <c:pt idx="72">
                  <c:v>0.0366</c:v>
                </c:pt>
                <c:pt idx="73">
                  <c:v>0.0348</c:v>
                </c:pt>
                <c:pt idx="74">
                  <c:v>0.0494</c:v>
                </c:pt>
                <c:pt idx="75">
                  <c:v>0.0491</c:v>
                </c:pt>
                <c:pt idx="76">
                  <c:v>0.045</c:v>
                </c:pt>
                <c:pt idx="77">
                  <c:v>0.0414</c:v>
                </c:pt>
                <c:pt idx="78">
                  <c:v>0.0427</c:v>
                </c:pt>
                <c:pt idx="79">
                  <c:v>0.0424</c:v>
                </c:pt>
                <c:pt idx="80">
                  <c:v>0.0379</c:v>
                </c:pt>
                <c:pt idx="81">
                  <c:v>0.0399</c:v>
                </c:pt>
                <c:pt idx="82">
                  <c:v>0.0375</c:v>
                </c:pt>
                <c:pt idx="83">
                  <c:v>0.0366</c:v>
                </c:pt>
                <c:pt idx="84">
                  <c:v>0.0396</c:v>
                </c:pt>
                <c:pt idx="85">
                  <c:v>0.0351</c:v>
                </c:pt>
                <c:pt idx="86">
                  <c:v>0.0366</c:v>
                </c:pt>
                <c:pt idx="87">
                  <c:v>0.0363</c:v>
                </c:pt>
                <c:pt idx="88">
                  <c:v>0.0385</c:v>
                </c:pt>
                <c:pt idx="89">
                  <c:v>0.0365</c:v>
                </c:pt>
                <c:pt idx="90">
                  <c:v>0.0362</c:v>
                </c:pt>
                <c:pt idx="91">
                  <c:v>0.0497</c:v>
                </c:pt>
                <c:pt idx="92">
                  <c:v>0.0367</c:v>
                </c:pt>
                <c:pt idx="93">
                  <c:v>0.0314</c:v>
                </c:pt>
                <c:pt idx="94">
                  <c:v>0.0355</c:v>
                </c:pt>
                <c:pt idx="95">
                  <c:v>0.0314</c:v>
                </c:pt>
                <c:pt idx="96">
                  <c:v>0.0352</c:v>
                </c:pt>
                <c:pt idx="97">
                  <c:v>0.0281</c:v>
                </c:pt>
                <c:pt idx="98">
                  <c:v>0.0347</c:v>
                </c:pt>
                <c:pt idx="99">
                  <c:v>0.0588</c:v>
                </c:pt>
                <c:pt idx="100">
                  <c:v>0.0493</c:v>
                </c:pt>
                <c:pt idx="101">
                  <c:v>0.0325</c:v>
                </c:pt>
                <c:pt idx="102">
                  <c:v>0.031</c:v>
                </c:pt>
                <c:pt idx="103">
                  <c:v>0.0275</c:v>
                </c:pt>
                <c:pt idx="104">
                  <c:v>0.0275</c:v>
                </c:pt>
                <c:pt idx="105">
                  <c:v>0.0291</c:v>
                </c:pt>
                <c:pt idx="106">
                  <c:v>0.0341</c:v>
                </c:pt>
                <c:pt idx="107">
                  <c:v>0.0333</c:v>
                </c:pt>
                <c:pt idx="108">
                  <c:v>0.0357</c:v>
                </c:pt>
                <c:pt idx="109">
                  <c:v>0.036</c:v>
                </c:pt>
                <c:pt idx="110">
                  <c:v>0.0361</c:v>
                </c:pt>
                <c:pt idx="111">
                  <c:v>0.035</c:v>
                </c:pt>
                <c:pt idx="112">
                  <c:v>0.0348</c:v>
                </c:pt>
                <c:pt idx="113">
                  <c:v>0.0325</c:v>
                </c:pt>
                <c:pt idx="114">
                  <c:v>0.0353</c:v>
                </c:pt>
                <c:pt idx="115">
                  <c:v>0.0356</c:v>
                </c:pt>
                <c:pt idx="116">
                  <c:v>0.0356</c:v>
                </c:pt>
                <c:pt idx="117">
                  <c:v>0.0377</c:v>
                </c:pt>
                <c:pt idx="118">
                  <c:v>0.0366</c:v>
                </c:pt>
                <c:pt idx="119">
                  <c:v>0.0346</c:v>
                </c:pt>
                <c:pt idx="120">
                  <c:v>0.0344</c:v>
                </c:pt>
                <c:pt idx="121">
                  <c:v>0.0426</c:v>
                </c:pt>
                <c:pt idx="122">
                  <c:v>0.042</c:v>
                </c:pt>
                <c:pt idx="123">
                  <c:v>0.0405</c:v>
                </c:pt>
                <c:pt idx="124">
                  <c:v>0.0405</c:v>
                </c:pt>
                <c:pt idx="125">
                  <c:v>0.0415</c:v>
                </c:pt>
                <c:pt idx="126">
                  <c:v>0.0399</c:v>
                </c:pt>
                <c:pt idx="127">
                  <c:v>0.0397</c:v>
                </c:pt>
                <c:pt idx="128">
                  <c:v>0.0427</c:v>
                </c:pt>
                <c:pt idx="129">
                  <c:v>0.04</c:v>
                </c:pt>
                <c:pt idx="130">
                  <c:v>0.0398</c:v>
                </c:pt>
                <c:pt idx="131">
                  <c:v>0.0429</c:v>
                </c:pt>
                <c:pt idx="132">
                  <c:v>0.0392</c:v>
                </c:pt>
                <c:pt idx="133">
                  <c:v>0.0381</c:v>
                </c:pt>
                <c:pt idx="134">
                  <c:v>0.0416</c:v>
                </c:pt>
                <c:pt idx="135">
                  <c:v>0.0454</c:v>
                </c:pt>
                <c:pt idx="136">
                  <c:v>0.0383</c:v>
                </c:pt>
                <c:pt idx="137">
                  <c:v>0.0389</c:v>
                </c:pt>
                <c:pt idx="138">
                  <c:v>0.0403</c:v>
                </c:pt>
                <c:pt idx="139">
                  <c:v>0.0377</c:v>
                </c:pt>
                <c:pt idx="140">
                  <c:v>0.0383</c:v>
                </c:pt>
                <c:pt idx="141">
                  <c:v>0.0361</c:v>
                </c:pt>
                <c:pt idx="142">
                  <c:v>0.0353</c:v>
                </c:pt>
                <c:pt idx="143">
                  <c:v>0.0349</c:v>
                </c:pt>
                <c:pt idx="144">
                  <c:v>0.0313</c:v>
                </c:pt>
                <c:pt idx="145">
                  <c:v>0.0347</c:v>
                </c:pt>
                <c:pt idx="146">
                  <c:v>0.0336</c:v>
                </c:pt>
                <c:pt idx="147">
                  <c:v>0.0279</c:v>
                </c:pt>
                <c:pt idx="148">
                  <c:v>0.0285</c:v>
                </c:pt>
                <c:pt idx="149">
                  <c:v>0.0317</c:v>
                </c:pt>
                <c:pt idx="150">
                  <c:v>0.0329</c:v>
                </c:pt>
                <c:pt idx="151">
                  <c:v>0.0354</c:v>
                </c:pt>
                <c:pt idx="152">
                  <c:v>0.0631</c:v>
                </c:pt>
                <c:pt idx="153">
                  <c:v>0.0436</c:v>
                </c:pt>
                <c:pt idx="154">
                  <c:v>0.0428</c:v>
                </c:pt>
                <c:pt idx="155">
                  <c:v>0.0454</c:v>
                </c:pt>
                <c:pt idx="156">
                  <c:v>0.0515</c:v>
                </c:pt>
                <c:pt idx="157">
                  <c:v>0.0489</c:v>
                </c:pt>
                <c:pt idx="158">
                  <c:v>0.0423</c:v>
                </c:pt>
                <c:pt idx="159">
                  <c:v>0.0424</c:v>
                </c:pt>
                <c:pt idx="160">
                  <c:v>0.0438</c:v>
                </c:pt>
                <c:pt idx="161">
                  <c:v>0.042</c:v>
                </c:pt>
                <c:pt idx="162">
                  <c:v>0.0433</c:v>
                </c:pt>
                <c:pt idx="163">
                  <c:v>0.041</c:v>
                </c:pt>
                <c:pt idx="164">
                  <c:v>0.0387</c:v>
                </c:pt>
                <c:pt idx="165">
                  <c:v>0.0393</c:v>
                </c:pt>
                <c:pt idx="166">
                  <c:v>0.0446</c:v>
                </c:pt>
                <c:pt idx="167">
                  <c:v>0.0571</c:v>
                </c:pt>
                <c:pt idx="168">
                  <c:v>0.0547</c:v>
                </c:pt>
                <c:pt idx="169">
                  <c:v>0.1023</c:v>
                </c:pt>
                <c:pt idx="170">
                  <c:v>0.0409</c:v>
                </c:pt>
                <c:pt idx="171">
                  <c:v>0.0429</c:v>
                </c:pt>
                <c:pt idx="172">
                  <c:v>0.0431</c:v>
                </c:pt>
                <c:pt idx="173">
                  <c:v>0.0342</c:v>
                </c:pt>
                <c:pt idx="174">
                  <c:v>0.034</c:v>
                </c:pt>
                <c:pt idx="175">
                  <c:v>0.0348</c:v>
                </c:pt>
                <c:pt idx="176">
                  <c:v>0.0387</c:v>
                </c:pt>
                <c:pt idx="177">
                  <c:v>0.0375</c:v>
                </c:pt>
                <c:pt idx="178">
                  <c:v>0.0381</c:v>
                </c:pt>
                <c:pt idx="179">
                  <c:v>0.0371</c:v>
                </c:pt>
                <c:pt idx="180">
                  <c:v>0.0361</c:v>
                </c:pt>
                <c:pt idx="181">
                  <c:v>0.0419</c:v>
                </c:pt>
                <c:pt idx="182">
                  <c:v>0.0377</c:v>
                </c:pt>
                <c:pt idx="183">
                  <c:v>0.0352</c:v>
                </c:pt>
                <c:pt idx="184">
                  <c:v>0.034</c:v>
                </c:pt>
                <c:pt idx="185">
                  <c:v>0.0386</c:v>
                </c:pt>
                <c:pt idx="186">
                  <c:v>0.0402</c:v>
                </c:pt>
                <c:pt idx="187">
                  <c:v>0.0392</c:v>
                </c:pt>
                <c:pt idx="188">
                  <c:v>0.0375</c:v>
                </c:pt>
                <c:pt idx="189">
                  <c:v>0.0348</c:v>
                </c:pt>
                <c:pt idx="190">
                  <c:v>0.0373</c:v>
                </c:pt>
                <c:pt idx="191">
                  <c:v>0.0347</c:v>
                </c:pt>
                <c:pt idx="192">
                  <c:v>0.0346</c:v>
                </c:pt>
                <c:pt idx="193">
                  <c:v>0.0384</c:v>
                </c:pt>
                <c:pt idx="194">
                  <c:v>0.0383</c:v>
                </c:pt>
                <c:pt idx="195">
                  <c:v>0.0401</c:v>
                </c:pt>
                <c:pt idx="196">
                  <c:v>0.0425</c:v>
                </c:pt>
                <c:pt idx="197">
                  <c:v>0.035</c:v>
                </c:pt>
                <c:pt idx="198">
                  <c:v>0.0332</c:v>
                </c:pt>
                <c:pt idx="199">
                  <c:v>0.0355</c:v>
                </c:pt>
                <c:pt idx="200">
                  <c:v>0.0371</c:v>
                </c:pt>
                <c:pt idx="201">
                  <c:v>0.0369</c:v>
                </c:pt>
                <c:pt idx="202">
                  <c:v>0.0393</c:v>
                </c:pt>
                <c:pt idx="203">
                  <c:v>0.0324</c:v>
                </c:pt>
                <c:pt idx="204">
                  <c:v>0.0326</c:v>
                </c:pt>
                <c:pt idx="205">
                  <c:v>0.032</c:v>
                </c:pt>
                <c:pt idx="206">
                  <c:v>0.0334</c:v>
                </c:pt>
                <c:pt idx="207">
                  <c:v>0.0354</c:v>
                </c:pt>
                <c:pt idx="208">
                  <c:v>0.0349</c:v>
                </c:pt>
                <c:pt idx="209">
                  <c:v>0.0343</c:v>
                </c:pt>
                <c:pt idx="210">
                  <c:v>0.0351</c:v>
                </c:pt>
                <c:pt idx="211">
                  <c:v>0.0347</c:v>
                </c:pt>
                <c:pt idx="212">
                  <c:v>0.0329</c:v>
                </c:pt>
                <c:pt idx="213">
                  <c:v>0.0442</c:v>
                </c:pt>
                <c:pt idx="214">
                  <c:v>0.0422</c:v>
                </c:pt>
                <c:pt idx="215">
                  <c:v>0.0366</c:v>
                </c:pt>
                <c:pt idx="216">
                  <c:v>0.0347</c:v>
                </c:pt>
                <c:pt idx="217">
                  <c:v>0.0339</c:v>
                </c:pt>
                <c:pt idx="218">
                  <c:v>0.0319</c:v>
                </c:pt>
                <c:pt idx="219">
                  <c:v>0.0382</c:v>
                </c:pt>
                <c:pt idx="220">
                  <c:v>0.0494</c:v>
                </c:pt>
                <c:pt idx="221">
                  <c:v>0.0467</c:v>
                </c:pt>
                <c:pt idx="222">
                  <c:v>0.046</c:v>
                </c:pt>
                <c:pt idx="223">
                  <c:v>0.0556</c:v>
                </c:pt>
                <c:pt idx="224">
                  <c:v>0.0407</c:v>
                </c:pt>
                <c:pt idx="225">
                  <c:v>0.0446</c:v>
                </c:pt>
                <c:pt idx="226">
                  <c:v>0.0409</c:v>
                </c:pt>
                <c:pt idx="227">
                  <c:v>0.0408</c:v>
                </c:pt>
                <c:pt idx="228">
                  <c:v>0.0574</c:v>
                </c:pt>
                <c:pt idx="229">
                  <c:v>0.0537</c:v>
                </c:pt>
                <c:pt idx="230">
                  <c:v>0.0589</c:v>
                </c:pt>
                <c:pt idx="231">
                  <c:v>0.0424</c:v>
                </c:pt>
                <c:pt idx="232">
                  <c:v>0.0476</c:v>
                </c:pt>
                <c:pt idx="233">
                  <c:v>0.0477</c:v>
                </c:pt>
                <c:pt idx="234">
                  <c:v>0.0485</c:v>
                </c:pt>
                <c:pt idx="235">
                  <c:v>0.0494</c:v>
                </c:pt>
                <c:pt idx="236">
                  <c:v>0.0488</c:v>
                </c:pt>
                <c:pt idx="237">
                  <c:v>0.0362</c:v>
                </c:pt>
                <c:pt idx="238">
                  <c:v>0.0426</c:v>
                </c:pt>
                <c:pt idx="239">
                  <c:v>0.0509</c:v>
                </c:pt>
                <c:pt idx="240">
                  <c:v>0.0455</c:v>
                </c:pt>
                <c:pt idx="241">
                  <c:v>0.0491</c:v>
                </c:pt>
                <c:pt idx="242">
                  <c:v>0.0505</c:v>
                </c:pt>
                <c:pt idx="243">
                  <c:v>0.0489</c:v>
                </c:pt>
                <c:pt idx="244">
                  <c:v>0.0513</c:v>
                </c:pt>
                <c:pt idx="245">
                  <c:v>0.0486</c:v>
                </c:pt>
                <c:pt idx="246">
                  <c:v>0.0494</c:v>
                </c:pt>
                <c:pt idx="247">
                  <c:v>0.0486</c:v>
                </c:pt>
                <c:pt idx="248">
                  <c:v>0.0495</c:v>
                </c:pt>
                <c:pt idx="249">
                  <c:v>0.0485</c:v>
                </c:pt>
                <c:pt idx="250">
                  <c:v>0.0472</c:v>
                </c:pt>
                <c:pt idx="251">
                  <c:v>0.0432</c:v>
                </c:pt>
                <c:pt idx="252">
                  <c:v>0.0541</c:v>
                </c:pt>
                <c:pt idx="253">
                  <c:v>0.0477</c:v>
                </c:pt>
                <c:pt idx="254">
                  <c:v>0.0405</c:v>
                </c:pt>
                <c:pt idx="255">
                  <c:v>0.0435</c:v>
                </c:pt>
                <c:pt idx="256">
                  <c:v>0.0492</c:v>
                </c:pt>
                <c:pt idx="257">
                  <c:v>0.0477</c:v>
                </c:pt>
                <c:pt idx="258">
                  <c:v>0.0474</c:v>
                </c:pt>
                <c:pt idx="259">
                  <c:v>0.0493</c:v>
                </c:pt>
                <c:pt idx="260">
                  <c:v>0.0595</c:v>
                </c:pt>
                <c:pt idx="261">
                  <c:v>0.0523</c:v>
                </c:pt>
                <c:pt idx="262">
                  <c:v>0.0563</c:v>
                </c:pt>
                <c:pt idx="263">
                  <c:v>0.0632</c:v>
                </c:pt>
                <c:pt idx="264">
                  <c:v>0.0546</c:v>
                </c:pt>
                <c:pt idx="265">
                  <c:v>0.0522</c:v>
                </c:pt>
                <c:pt idx="266">
                  <c:v>0.0533</c:v>
                </c:pt>
                <c:pt idx="267">
                  <c:v>0.057</c:v>
                </c:pt>
                <c:pt idx="268">
                  <c:v>0.0573</c:v>
                </c:pt>
                <c:pt idx="269">
                  <c:v>0.0584</c:v>
                </c:pt>
                <c:pt idx="270">
                  <c:v>0.054</c:v>
                </c:pt>
                <c:pt idx="271">
                  <c:v>0.0528</c:v>
                </c:pt>
                <c:pt idx="272">
                  <c:v>0.0506</c:v>
                </c:pt>
                <c:pt idx="273">
                  <c:v>0.0459</c:v>
                </c:pt>
                <c:pt idx="274">
                  <c:v>0.0472</c:v>
                </c:pt>
                <c:pt idx="275">
                  <c:v>0.0483</c:v>
                </c:pt>
                <c:pt idx="276">
                  <c:v>0.0475</c:v>
                </c:pt>
                <c:pt idx="277">
                  <c:v>0.0486</c:v>
                </c:pt>
                <c:pt idx="278">
                  <c:v>0.0505</c:v>
                </c:pt>
                <c:pt idx="279">
                  <c:v>0.0486</c:v>
                </c:pt>
                <c:pt idx="280">
                  <c:v>0.0497</c:v>
                </c:pt>
                <c:pt idx="281">
                  <c:v>0.0532</c:v>
                </c:pt>
                <c:pt idx="282">
                  <c:v>0.0488</c:v>
                </c:pt>
                <c:pt idx="283">
                  <c:v>0.0475</c:v>
                </c:pt>
                <c:pt idx="284">
                  <c:v>0.0508</c:v>
                </c:pt>
                <c:pt idx="285">
                  <c:v>0.0457</c:v>
                </c:pt>
                <c:pt idx="286">
                  <c:v>0.0481</c:v>
                </c:pt>
                <c:pt idx="287">
                  <c:v>0.0475</c:v>
                </c:pt>
                <c:pt idx="288">
                  <c:v>0.05</c:v>
                </c:pt>
                <c:pt idx="289">
                  <c:v>0.0481</c:v>
                </c:pt>
                <c:pt idx="290">
                  <c:v>0.0458</c:v>
                </c:pt>
                <c:pt idx="291">
                  <c:v>0.048</c:v>
                </c:pt>
                <c:pt idx="292">
                  <c:v>0.0436</c:v>
                </c:pt>
                <c:pt idx="293">
                  <c:v>0.0446</c:v>
                </c:pt>
                <c:pt idx="294">
                  <c:v>0.0433</c:v>
                </c:pt>
                <c:pt idx="295">
                  <c:v>0.0417</c:v>
                </c:pt>
                <c:pt idx="296">
                  <c:v>0.0402</c:v>
                </c:pt>
                <c:pt idx="297">
                  <c:v>0.0439</c:v>
                </c:pt>
                <c:pt idx="298">
                  <c:v>0.0461</c:v>
                </c:pt>
                <c:pt idx="299">
                  <c:v>0.0409</c:v>
                </c:pt>
                <c:pt idx="300">
                  <c:v>0.0394</c:v>
                </c:pt>
                <c:pt idx="301">
                  <c:v>0.0382</c:v>
                </c:pt>
                <c:pt idx="302">
                  <c:v>0.0383</c:v>
                </c:pt>
                <c:pt idx="303">
                  <c:v>0.0364</c:v>
                </c:pt>
                <c:pt idx="304">
                  <c:v>0.0463</c:v>
                </c:pt>
                <c:pt idx="305">
                  <c:v>0.0908</c:v>
                </c:pt>
                <c:pt idx="306">
                  <c:v>0.0609</c:v>
                </c:pt>
                <c:pt idx="307">
                  <c:v>0.0639</c:v>
                </c:pt>
                <c:pt idx="308">
                  <c:v>0.0505</c:v>
                </c:pt>
                <c:pt idx="309">
                  <c:v>0.0508</c:v>
                </c:pt>
                <c:pt idx="310">
                  <c:v>0.0469</c:v>
                </c:pt>
                <c:pt idx="311">
                  <c:v>0.0479</c:v>
                </c:pt>
                <c:pt idx="312">
                  <c:v>0.0462</c:v>
                </c:pt>
                <c:pt idx="313">
                  <c:v>0.0455</c:v>
                </c:pt>
                <c:pt idx="314">
                  <c:v>0.0604</c:v>
                </c:pt>
                <c:pt idx="315">
                  <c:v>0.1293</c:v>
                </c:pt>
                <c:pt idx="316">
                  <c:v>0.0433</c:v>
                </c:pt>
                <c:pt idx="317">
                  <c:v>0.0377</c:v>
                </c:pt>
                <c:pt idx="318">
                  <c:v>0.0289</c:v>
                </c:pt>
                <c:pt idx="319">
                  <c:v>0.0363</c:v>
                </c:pt>
                <c:pt idx="320">
                  <c:v>0.0384</c:v>
                </c:pt>
                <c:pt idx="321">
                  <c:v>0.0403</c:v>
                </c:pt>
                <c:pt idx="322">
                  <c:v>0.041</c:v>
                </c:pt>
                <c:pt idx="323">
                  <c:v>0.0379</c:v>
                </c:pt>
                <c:pt idx="324">
                  <c:v>0.0374</c:v>
                </c:pt>
                <c:pt idx="325">
                  <c:v>0.0421</c:v>
                </c:pt>
                <c:pt idx="326">
                  <c:v>0.0446</c:v>
                </c:pt>
                <c:pt idx="327">
                  <c:v>0.0462</c:v>
                </c:pt>
                <c:pt idx="328">
                  <c:v>0.0476</c:v>
                </c:pt>
                <c:pt idx="329">
                  <c:v>0.043</c:v>
                </c:pt>
                <c:pt idx="330">
                  <c:v>0.04</c:v>
                </c:pt>
                <c:pt idx="331">
                  <c:v>0.0376</c:v>
                </c:pt>
                <c:pt idx="332">
                  <c:v>0.0402</c:v>
                </c:pt>
                <c:pt idx="333">
                  <c:v>0.0411</c:v>
                </c:pt>
                <c:pt idx="334">
                  <c:v>0.0391</c:v>
                </c:pt>
                <c:pt idx="335">
                  <c:v>0.0582</c:v>
                </c:pt>
                <c:pt idx="336">
                  <c:v>0.0452</c:v>
                </c:pt>
                <c:pt idx="337">
                  <c:v>0.0476</c:v>
                </c:pt>
                <c:pt idx="338">
                  <c:v>0.0427</c:v>
                </c:pt>
                <c:pt idx="339">
                  <c:v>0.0436</c:v>
                </c:pt>
                <c:pt idx="340">
                  <c:v>0.0434</c:v>
                </c:pt>
                <c:pt idx="341">
                  <c:v>0.0425</c:v>
                </c:pt>
                <c:pt idx="342">
                  <c:v>0.0436</c:v>
                </c:pt>
                <c:pt idx="343">
                  <c:v>0.0379</c:v>
                </c:pt>
                <c:pt idx="344">
                  <c:v>0.045</c:v>
                </c:pt>
                <c:pt idx="345">
                  <c:v>0.0452</c:v>
                </c:pt>
                <c:pt idx="346">
                  <c:v>0.0819</c:v>
                </c:pt>
                <c:pt idx="347">
                  <c:v>0.0461</c:v>
                </c:pt>
                <c:pt idx="348">
                  <c:v>0.0413</c:v>
                </c:pt>
                <c:pt idx="349">
                  <c:v>0.0433</c:v>
                </c:pt>
                <c:pt idx="350">
                  <c:v>0.0451</c:v>
                </c:pt>
                <c:pt idx="351">
                  <c:v>0.0502</c:v>
                </c:pt>
                <c:pt idx="352">
                  <c:v>0.0479</c:v>
                </c:pt>
                <c:pt idx="353">
                  <c:v>0.0476</c:v>
                </c:pt>
                <c:pt idx="354">
                  <c:v>0.0491</c:v>
                </c:pt>
                <c:pt idx="355">
                  <c:v>0.05</c:v>
                </c:pt>
                <c:pt idx="356">
                  <c:v>0.0488</c:v>
                </c:pt>
                <c:pt idx="357">
                  <c:v>0.0482</c:v>
                </c:pt>
                <c:pt idx="358">
                  <c:v>0.0446</c:v>
                </c:pt>
                <c:pt idx="359">
                  <c:v>0.0482</c:v>
                </c:pt>
                <c:pt idx="360">
                  <c:v>0.045</c:v>
                </c:pt>
                <c:pt idx="361">
                  <c:v>0.0454</c:v>
                </c:pt>
                <c:pt idx="362">
                  <c:v>0.0378</c:v>
                </c:pt>
                <c:pt idx="363">
                  <c:v>0.0369</c:v>
                </c:pt>
                <c:pt idx="364">
                  <c:v>0.039</c:v>
                </c:pt>
                <c:pt idx="365">
                  <c:v>0.0385</c:v>
                </c:pt>
                <c:pt idx="366">
                  <c:v>0.0459</c:v>
                </c:pt>
                <c:pt idx="367">
                  <c:v>0.0449</c:v>
                </c:pt>
                <c:pt idx="368">
                  <c:v>0.0469</c:v>
                </c:pt>
                <c:pt idx="369">
                  <c:v>0.0434</c:v>
                </c:pt>
                <c:pt idx="370">
                  <c:v>0.0449</c:v>
                </c:pt>
                <c:pt idx="371">
                  <c:v>0.0496</c:v>
                </c:pt>
                <c:pt idx="372">
                  <c:v>0.0486</c:v>
                </c:pt>
                <c:pt idx="373">
                  <c:v>0.0503</c:v>
                </c:pt>
                <c:pt idx="374">
                  <c:v>0.0519</c:v>
                </c:pt>
                <c:pt idx="375">
                  <c:v>0.0527</c:v>
                </c:pt>
                <c:pt idx="376">
                  <c:v>0.0519</c:v>
                </c:pt>
                <c:pt idx="377">
                  <c:v>0.0512</c:v>
                </c:pt>
                <c:pt idx="378">
                  <c:v>0.0513</c:v>
                </c:pt>
                <c:pt idx="379">
                  <c:v>0.0499</c:v>
                </c:pt>
                <c:pt idx="380">
                  <c:v>0.0487</c:v>
                </c:pt>
                <c:pt idx="381">
                  <c:v>0.0495</c:v>
                </c:pt>
                <c:pt idx="382">
                  <c:v>0.0533</c:v>
                </c:pt>
                <c:pt idx="383">
                  <c:v>0.0541</c:v>
                </c:pt>
                <c:pt idx="384">
                  <c:v>0.0504</c:v>
                </c:pt>
                <c:pt idx="385">
                  <c:v>0.0579</c:v>
                </c:pt>
                <c:pt idx="386">
                  <c:v>0.0517</c:v>
                </c:pt>
                <c:pt idx="387">
                  <c:v>0.0466</c:v>
                </c:pt>
                <c:pt idx="388">
                  <c:v>0.0508</c:v>
                </c:pt>
                <c:pt idx="389">
                  <c:v>0.0522</c:v>
                </c:pt>
                <c:pt idx="390">
                  <c:v>0.0507</c:v>
                </c:pt>
                <c:pt idx="391">
                  <c:v>0.0474</c:v>
                </c:pt>
                <c:pt idx="392">
                  <c:v>0.0472</c:v>
                </c:pt>
                <c:pt idx="393">
                  <c:v>0.048</c:v>
                </c:pt>
                <c:pt idx="394">
                  <c:v>0.0495</c:v>
                </c:pt>
                <c:pt idx="395">
                  <c:v>0.0462</c:v>
                </c:pt>
                <c:pt idx="396">
                  <c:v>0.0512</c:v>
                </c:pt>
                <c:pt idx="397">
                  <c:v>0.0515</c:v>
                </c:pt>
                <c:pt idx="398">
                  <c:v>0.049</c:v>
                </c:pt>
                <c:pt idx="399">
                  <c:v>0.0511</c:v>
                </c:pt>
                <c:pt idx="400">
                  <c:v>0.0443</c:v>
                </c:pt>
                <c:pt idx="401">
                  <c:v>0.0424</c:v>
                </c:pt>
                <c:pt idx="402">
                  <c:v>0.0458</c:v>
                </c:pt>
                <c:pt idx="403">
                  <c:v>0.0413</c:v>
                </c:pt>
                <c:pt idx="404">
                  <c:v>0.0356</c:v>
                </c:pt>
                <c:pt idx="405">
                  <c:v>0.0338</c:v>
                </c:pt>
                <c:pt idx="406">
                  <c:v>0.0315</c:v>
                </c:pt>
                <c:pt idx="407">
                  <c:v>0.0282</c:v>
                </c:pt>
                <c:pt idx="408">
                  <c:v>0.0305</c:v>
                </c:pt>
                <c:pt idx="409">
                  <c:v>0.0346</c:v>
                </c:pt>
                <c:pt idx="410">
                  <c:v>0.0379</c:v>
                </c:pt>
                <c:pt idx="411">
                  <c:v>0.0395</c:v>
                </c:pt>
                <c:pt idx="412">
                  <c:v>0.0418</c:v>
                </c:pt>
                <c:pt idx="413">
                  <c:v>0.046</c:v>
                </c:pt>
                <c:pt idx="414">
                  <c:v>0.0491</c:v>
                </c:pt>
                <c:pt idx="415">
                  <c:v>0.0493</c:v>
                </c:pt>
                <c:pt idx="416">
                  <c:v>0.0472</c:v>
                </c:pt>
                <c:pt idx="417">
                  <c:v>0.0483</c:v>
                </c:pt>
                <c:pt idx="418">
                  <c:v>0.0458</c:v>
                </c:pt>
                <c:pt idx="419">
                  <c:v>0.0452</c:v>
                </c:pt>
                <c:pt idx="420">
                  <c:v>0.0452</c:v>
                </c:pt>
                <c:pt idx="421">
                  <c:v>0.039</c:v>
                </c:pt>
                <c:pt idx="422">
                  <c:v>0.039</c:v>
                </c:pt>
                <c:pt idx="423">
                  <c:v>0.0432</c:v>
                </c:pt>
                <c:pt idx="424">
                  <c:v>0.0463</c:v>
                </c:pt>
                <c:pt idx="425">
                  <c:v>0.0513</c:v>
                </c:pt>
                <c:pt idx="426">
                  <c:v>0.0476</c:v>
                </c:pt>
                <c:pt idx="427">
                  <c:v>0.0468</c:v>
                </c:pt>
                <c:pt idx="428">
                  <c:v>0.0463</c:v>
                </c:pt>
                <c:pt idx="429">
                  <c:v>0.0504</c:v>
                </c:pt>
                <c:pt idx="430">
                  <c:v>0.0522</c:v>
                </c:pt>
                <c:pt idx="431">
                  <c:v>0.0527</c:v>
                </c:pt>
                <c:pt idx="432">
                  <c:v>0.058</c:v>
                </c:pt>
                <c:pt idx="433">
                  <c:v>0.0451</c:v>
                </c:pt>
                <c:pt idx="434">
                  <c:v>0.0447</c:v>
                </c:pt>
                <c:pt idx="435">
                  <c:v>0.048</c:v>
                </c:pt>
                <c:pt idx="436">
                  <c:v>0.0469</c:v>
                </c:pt>
                <c:pt idx="437">
                  <c:v>0.0511</c:v>
                </c:pt>
                <c:pt idx="438">
                  <c:v>0.0502</c:v>
                </c:pt>
                <c:pt idx="439">
                  <c:v>0.0489</c:v>
                </c:pt>
                <c:pt idx="440">
                  <c:v>0.05</c:v>
                </c:pt>
                <c:pt idx="441">
                  <c:v>0.0512</c:v>
                </c:pt>
                <c:pt idx="442">
                  <c:v>0.0516</c:v>
                </c:pt>
                <c:pt idx="443">
                  <c:v>0.0551</c:v>
                </c:pt>
                <c:pt idx="444">
                  <c:v>0.0552</c:v>
                </c:pt>
                <c:pt idx="445">
                  <c:v>0.0541</c:v>
                </c:pt>
                <c:pt idx="446">
                  <c:v>0.0506</c:v>
                </c:pt>
                <c:pt idx="447">
                  <c:v>0.0479</c:v>
                </c:pt>
                <c:pt idx="448">
                  <c:v>0.0483</c:v>
                </c:pt>
                <c:pt idx="449">
                  <c:v>0.0454</c:v>
                </c:pt>
                <c:pt idx="450">
                  <c:v>0.045</c:v>
                </c:pt>
                <c:pt idx="451">
                  <c:v>0.0463</c:v>
                </c:pt>
                <c:pt idx="452">
                  <c:v>0.0472</c:v>
                </c:pt>
                <c:pt idx="453">
                  <c:v>0.0449</c:v>
                </c:pt>
                <c:pt idx="454">
                  <c:v>0.0403</c:v>
                </c:pt>
                <c:pt idx="455">
                  <c:v>0.0429</c:v>
                </c:pt>
                <c:pt idx="456">
                  <c:v>0.0616</c:v>
                </c:pt>
                <c:pt idx="457">
                  <c:v>0.0595</c:v>
                </c:pt>
                <c:pt idx="458">
                  <c:v>0.0538</c:v>
                </c:pt>
                <c:pt idx="459">
                  <c:v>0.0531</c:v>
                </c:pt>
                <c:pt idx="460">
                  <c:v>0.0549</c:v>
                </c:pt>
                <c:pt idx="461">
                  <c:v>0.0685</c:v>
                </c:pt>
                <c:pt idx="462">
                  <c:v>0.0434</c:v>
                </c:pt>
                <c:pt idx="463">
                  <c:v>0.0555</c:v>
                </c:pt>
                <c:pt idx="464">
                  <c:v>0.0445</c:v>
                </c:pt>
                <c:pt idx="465">
                  <c:v>0.0554</c:v>
                </c:pt>
                <c:pt idx="466">
                  <c:v>0.0588</c:v>
                </c:pt>
                <c:pt idx="467">
                  <c:v>0.052</c:v>
                </c:pt>
                <c:pt idx="468">
                  <c:v>0.054</c:v>
                </c:pt>
                <c:pt idx="469">
                  <c:v>0.0513</c:v>
                </c:pt>
                <c:pt idx="470">
                  <c:v>0.0524</c:v>
                </c:pt>
                <c:pt idx="471">
                  <c:v>0.0539</c:v>
                </c:pt>
                <c:pt idx="472">
                  <c:v>0.0547</c:v>
                </c:pt>
                <c:pt idx="473">
                  <c:v>0.0574</c:v>
                </c:pt>
                <c:pt idx="474">
                  <c:v>0.0528</c:v>
                </c:pt>
                <c:pt idx="475">
                  <c:v>0.058</c:v>
                </c:pt>
                <c:pt idx="476">
                  <c:v>0.0569</c:v>
                </c:pt>
                <c:pt idx="477">
                  <c:v>0.0527</c:v>
                </c:pt>
                <c:pt idx="478">
                  <c:v>0.0531</c:v>
                </c:pt>
                <c:pt idx="479">
                  <c:v>0.0528</c:v>
                </c:pt>
                <c:pt idx="480">
                  <c:v>0.0558</c:v>
                </c:pt>
                <c:pt idx="481">
                  <c:v>0.0527</c:v>
                </c:pt>
                <c:pt idx="482">
                  <c:v>0.0509</c:v>
                </c:pt>
                <c:pt idx="483">
                  <c:v>0.0508</c:v>
                </c:pt>
                <c:pt idx="484">
                  <c:v>0.0468</c:v>
                </c:pt>
                <c:pt idx="485">
                  <c:v>0.0461</c:v>
                </c:pt>
                <c:pt idx="486">
                  <c:v>0.0562</c:v>
                </c:pt>
                <c:pt idx="487">
                  <c:v>0.0541</c:v>
                </c:pt>
                <c:pt idx="488">
                  <c:v>0.0566</c:v>
                </c:pt>
                <c:pt idx="489">
                  <c:v>0.0544</c:v>
                </c:pt>
                <c:pt idx="490">
                  <c:v>0.06</c:v>
                </c:pt>
                <c:pt idx="491">
                  <c:v>0.0537</c:v>
                </c:pt>
                <c:pt idx="492">
                  <c:v>0.0517</c:v>
                </c:pt>
                <c:pt idx="493">
                  <c:v>0.0522</c:v>
                </c:pt>
                <c:pt idx="494">
                  <c:v>0.0623</c:v>
                </c:pt>
                <c:pt idx="495">
                  <c:v>0.0557</c:v>
                </c:pt>
                <c:pt idx="496">
                  <c:v>0.0565</c:v>
                </c:pt>
                <c:pt idx="497">
                  <c:v>0.0583</c:v>
                </c:pt>
                <c:pt idx="498">
                  <c:v>0.0542</c:v>
                </c:pt>
                <c:pt idx="499">
                  <c:v>0.0537</c:v>
                </c:pt>
                <c:pt idx="500">
                  <c:v>0.0593</c:v>
                </c:pt>
                <c:pt idx="501">
                  <c:v>0.0605</c:v>
                </c:pt>
                <c:pt idx="502">
                  <c:v>0.0573</c:v>
                </c:pt>
                <c:pt idx="503">
                  <c:v>0.06</c:v>
                </c:pt>
                <c:pt idx="504">
                  <c:v>0.056</c:v>
                </c:pt>
                <c:pt idx="505">
                  <c:v>0.0539</c:v>
                </c:pt>
                <c:pt idx="506">
                  <c:v>0.0553</c:v>
                </c:pt>
                <c:pt idx="507">
                  <c:v>0.0548</c:v>
                </c:pt>
                <c:pt idx="508">
                  <c:v>0.0459</c:v>
                </c:pt>
                <c:pt idx="509">
                  <c:v>0.0453</c:v>
                </c:pt>
                <c:pt idx="510">
                  <c:v>0.0535</c:v>
                </c:pt>
                <c:pt idx="511">
                  <c:v>0.05</c:v>
                </c:pt>
                <c:pt idx="512">
                  <c:v>0.0524</c:v>
                </c:pt>
                <c:pt idx="513">
                  <c:v>0.0527</c:v>
                </c:pt>
                <c:pt idx="514">
                  <c:v>0.0494</c:v>
                </c:pt>
                <c:pt idx="515">
                  <c:v>0.0517</c:v>
                </c:pt>
                <c:pt idx="516">
                  <c:v>0.0519</c:v>
                </c:pt>
                <c:pt idx="517">
                  <c:v>0.0789</c:v>
                </c:pt>
                <c:pt idx="518">
                  <c:v>0.0601</c:v>
                </c:pt>
                <c:pt idx="519">
                  <c:v>0.0539</c:v>
                </c:pt>
                <c:pt idx="520">
                  <c:v>0.0461</c:v>
                </c:pt>
                <c:pt idx="521">
                  <c:v>0.0489</c:v>
                </c:pt>
                <c:pt idx="522">
                  <c:v>0.0503</c:v>
                </c:pt>
                <c:pt idx="523">
                  <c:v>0.0481</c:v>
                </c:pt>
                <c:pt idx="524">
                  <c:v>0.0488</c:v>
                </c:pt>
                <c:pt idx="525">
                  <c:v>0.0508</c:v>
                </c:pt>
                <c:pt idx="526">
                  <c:v>0.0483</c:v>
                </c:pt>
                <c:pt idx="527">
                  <c:v>0.0513</c:v>
                </c:pt>
                <c:pt idx="528">
                  <c:v>0.0491</c:v>
                </c:pt>
                <c:pt idx="529">
                  <c:v>0.0494</c:v>
                </c:pt>
                <c:pt idx="530">
                  <c:v>0.0493</c:v>
                </c:pt>
                <c:pt idx="531">
                  <c:v>0.0495</c:v>
                </c:pt>
                <c:pt idx="532">
                  <c:v>0.0734</c:v>
                </c:pt>
                <c:pt idx="533">
                  <c:v>0.0636</c:v>
                </c:pt>
                <c:pt idx="534">
                  <c:v>0.0892</c:v>
                </c:pt>
                <c:pt idx="535">
                  <c:v>0.0514</c:v>
                </c:pt>
                <c:pt idx="536">
                  <c:v>0.0542</c:v>
                </c:pt>
                <c:pt idx="537">
                  <c:v>0.0445</c:v>
                </c:pt>
                <c:pt idx="538">
                  <c:v>0.0467</c:v>
                </c:pt>
                <c:pt idx="539">
                  <c:v>0.0447</c:v>
                </c:pt>
                <c:pt idx="540">
                  <c:v>0.046</c:v>
                </c:pt>
                <c:pt idx="541">
                  <c:v>0.0456</c:v>
                </c:pt>
                <c:pt idx="542">
                  <c:v>0.0452</c:v>
                </c:pt>
                <c:pt idx="543">
                  <c:v>0.0451</c:v>
                </c:pt>
                <c:pt idx="544">
                  <c:v>0.0445</c:v>
                </c:pt>
                <c:pt idx="545">
                  <c:v>0.0461</c:v>
                </c:pt>
                <c:pt idx="546">
                  <c:v>0.0587</c:v>
                </c:pt>
                <c:pt idx="547">
                  <c:v>0.0492</c:v>
                </c:pt>
                <c:pt idx="548">
                  <c:v>0.0529</c:v>
                </c:pt>
                <c:pt idx="549">
                  <c:v>0.0492</c:v>
                </c:pt>
                <c:pt idx="550">
                  <c:v>0.0521</c:v>
                </c:pt>
                <c:pt idx="551">
                  <c:v>0.0495</c:v>
                </c:pt>
                <c:pt idx="552">
                  <c:v>0.0481</c:v>
                </c:pt>
                <c:pt idx="553">
                  <c:v>0.0558</c:v>
                </c:pt>
                <c:pt idx="554">
                  <c:v>0.0528</c:v>
                </c:pt>
                <c:pt idx="555">
                  <c:v>0.0514</c:v>
                </c:pt>
                <c:pt idx="556">
                  <c:v>0.0545</c:v>
                </c:pt>
                <c:pt idx="557">
                  <c:v>0.054</c:v>
                </c:pt>
                <c:pt idx="558">
                  <c:v>0.0513</c:v>
                </c:pt>
                <c:pt idx="559">
                  <c:v>0.0525</c:v>
                </c:pt>
                <c:pt idx="560">
                  <c:v>0.0562</c:v>
                </c:pt>
                <c:pt idx="561">
                  <c:v>0.0536</c:v>
                </c:pt>
                <c:pt idx="562">
                  <c:v>0.0526</c:v>
                </c:pt>
                <c:pt idx="563">
                  <c:v>0.052</c:v>
                </c:pt>
                <c:pt idx="564">
                  <c:v>0.054</c:v>
                </c:pt>
                <c:pt idx="565">
                  <c:v>0.0494</c:v>
                </c:pt>
                <c:pt idx="566">
                  <c:v>0.0504</c:v>
                </c:pt>
                <c:pt idx="567">
                  <c:v>0.0513</c:v>
                </c:pt>
                <c:pt idx="568">
                  <c:v>0.05</c:v>
                </c:pt>
                <c:pt idx="569">
                  <c:v>0.0524</c:v>
                </c:pt>
                <c:pt idx="570">
                  <c:v>0.0532</c:v>
                </c:pt>
                <c:pt idx="571">
                  <c:v>0.0528</c:v>
                </c:pt>
                <c:pt idx="572">
                  <c:v>0.0538</c:v>
                </c:pt>
                <c:pt idx="573">
                  <c:v>0.0555</c:v>
                </c:pt>
                <c:pt idx="574">
                  <c:v>0.0522</c:v>
                </c:pt>
                <c:pt idx="575">
                  <c:v>0.0461</c:v>
                </c:pt>
                <c:pt idx="576">
                  <c:v>0.0486</c:v>
                </c:pt>
                <c:pt idx="577">
                  <c:v>0.0497</c:v>
                </c:pt>
                <c:pt idx="578">
                  <c:v>0.0695</c:v>
                </c:pt>
                <c:pt idx="579">
                  <c:v>0.0615</c:v>
                </c:pt>
                <c:pt idx="580">
                  <c:v>0.0552</c:v>
                </c:pt>
                <c:pt idx="581">
                  <c:v>0.0533</c:v>
                </c:pt>
                <c:pt idx="582">
                  <c:v>0.0582</c:v>
                </c:pt>
                <c:pt idx="583">
                  <c:v>0.0607</c:v>
                </c:pt>
                <c:pt idx="584">
                  <c:v>0.061</c:v>
                </c:pt>
                <c:pt idx="585">
                  <c:v>0.07</c:v>
                </c:pt>
                <c:pt idx="586">
                  <c:v>0.0594</c:v>
                </c:pt>
                <c:pt idx="587">
                  <c:v>0.0614</c:v>
                </c:pt>
                <c:pt idx="588">
                  <c:v>0.0585</c:v>
                </c:pt>
                <c:pt idx="589">
                  <c:v>0.0566</c:v>
                </c:pt>
                <c:pt idx="590">
                  <c:v>0.0576</c:v>
                </c:pt>
                <c:pt idx="591">
                  <c:v>0.0609</c:v>
                </c:pt>
                <c:pt idx="592">
                  <c:v>0.0695</c:v>
                </c:pt>
                <c:pt idx="593">
                  <c:v>0.0858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949070630"/>
        <c:axId val="107337453"/>
      </c:lineChart>
      <c:dateAx>
        <c:axId val="949070630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7337453"/>
        <c:crosses val="autoZero"/>
        <c:auto val="1"/>
        <c:lblOffset val="100"/>
        <c:baseTimeUnit val="days"/>
      </c:dateAx>
      <c:valAx>
        <c:axId val="1073374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907063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真诚</a:t>
            </a:r>
            <a:r>
              <a:rPr lang="en-US" altLang="zh-CN"/>
              <a:t> </a:t>
            </a:r>
            <a:r>
              <a:rPr lang="zh-CN" altLang="en-US"/>
              <a:t>热爱</a:t>
            </a:r>
            <a:endParaRPr lang="zh-CN" altLang="en-US"/>
          </a:p>
          <a:p>
            <a:r>
              <a:rPr lang="zh-CN" altLang="en-US"/>
              <a:t>聚是一团火</a:t>
            </a:r>
            <a:r>
              <a:rPr lang="en-US" altLang="zh-CN"/>
              <a:t>, </a:t>
            </a:r>
            <a:r>
              <a:rPr lang="zh-CN" altLang="en-US"/>
              <a:t>散是满天星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我信任他们</a:t>
            </a:r>
            <a:r>
              <a:rPr lang="en-US" altLang="zh-CN"/>
              <a:t>, </a:t>
            </a:r>
            <a:r>
              <a:rPr lang="zh-CN" altLang="en-US"/>
              <a:t>他们信任我</a:t>
            </a:r>
            <a:r>
              <a:rPr lang="en-US" altLang="zh-CN"/>
              <a:t>. </a:t>
            </a:r>
            <a:r>
              <a:rPr lang="zh-CN" altLang="en-US"/>
              <a:t>互相配合推进工作</a:t>
            </a:r>
            <a:r>
              <a:rPr lang="en-US" altLang="zh-CN"/>
              <a:t>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以身作则</a:t>
            </a:r>
            <a:endParaRPr lang="en-US" altLang="zh-CN"/>
          </a:p>
          <a:p>
            <a:r>
              <a:rPr lang="zh-CN" altLang="en-US"/>
              <a:t>虚心学习</a:t>
            </a:r>
            <a:r>
              <a:rPr lang="en-US" altLang="zh-CN"/>
              <a:t>, </a:t>
            </a:r>
            <a:r>
              <a:rPr lang="zh-CN" altLang="en-US"/>
              <a:t>积累团队经验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答辩人</a:t>
            </a:r>
            <a:r>
              <a:rPr lang="en-US" altLang="zh-CN"/>
              <a:t>: </a:t>
            </a:r>
            <a:r>
              <a:rPr lang="zh-CN" altLang="en-US"/>
              <a:t>王志</a:t>
            </a:r>
            <a:endParaRPr lang="zh-CN" altLang="en-US"/>
          </a:p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09</a:t>
            </a:r>
            <a:r>
              <a:rPr lang="zh-CN" altLang="en-US"/>
              <a:t>月</a:t>
            </a:r>
            <a:r>
              <a:rPr lang="en-US" altLang="zh-CN"/>
              <a:t>09</a:t>
            </a:r>
            <a:r>
              <a:rPr lang="zh-CN" altLang="en-US"/>
              <a:t>日</a:t>
            </a:r>
            <a:r>
              <a:rPr lang="en-US" altLang="zh-CN"/>
              <a:t> </a:t>
            </a:r>
            <a:r>
              <a:rPr lang="zh-CN" altLang="en-US"/>
              <a:t>下午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TCC + </a:t>
            </a:r>
            <a:r>
              <a:rPr lang="zh-CN" altLang="en-US"/>
              <a:t>可靠消息</a:t>
            </a:r>
            <a:r>
              <a:rPr lang="en-US" altLang="zh-CN"/>
              <a:t> + </a:t>
            </a:r>
            <a:r>
              <a:rPr lang="zh-CN" altLang="en-US"/>
              <a:t>本地信息</a:t>
            </a:r>
            <a:r>
              <a:rPr lang="en-US" altLang="zh-CN"/>
              <a:t> </a:t>
            </a:r>
            <a:r>
              <a:rPr lang="zh-CN" altLang="en-US"/>
              <a:t>工程中混合策略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TCC </a:t>
            </a:r>
            <a:r>
              <a:rPr lang="zh-CN" altLang="en-US"/>
              <a:t>保证及时性</a:t>
            </a:r>
            <a:endParaRPr lang="zh-CN" altLang="en-US"/>
          </a:p>
          <a:p>
            <a:r>
              <a:rPr lang="zh-CN" altLang="en-US"/>
              <a:t>本地信息</a:t>
            </a:r>
            <a:r>
              <a:rPr lang="en-US" altLang="zh-CN"/>
              <a:t> </a:t>
            </a:r>
            <a:r>
              <a:rPr lang="zh-CN" altLang="en-US"/>
              <a:t>可靠消息</a:t>
            </a:r>
            <a:r>
              <a:rPr lang="en-US" altLang="zh-CN"/>
              <a:t> </a:t>
            </a:r>
            <a:r>
              <a:rPr lang="zh-CN" altLang="en-US"/>
              <a:t>保证资源最终一致性</a:t>
            </a:r>
            <a:r>
              <a:rPr lang="en-US" altLang="zh-CN"/>
              <a:t> </a:t>
            </a:r>
            <a:r>
              <a:rPr lang="zh-CN" altLang="en-US"/>
              <a:t>兜底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Ubuntu Mono" panose="020B0509030602030204" charset="0"/>
                <a:cs typeface="Ubuntu Mono" panose="020B0509030602030204" charset="0"/>
                <a:sym typeface="+mn-ea"/>
              </a:rPr>
              <a:t>1. </a:t>
            </a:r>
            <a:r>
              <a:rPr lang="zh-CN" altLang="en-US">
                <a:latin typeface="Ubuntu Mono" panose="020B0509030602030204" charset="0"/>
                <a:ea typeface="宋体" panose="02010600030101010101" pitchFamily="2" charset="-122"/>
                <a:cs typeface="Ubuntu Mono" panose="020B0509030602030204" charset="0"/>
                <a:sym typeface="+mn-ea"/>
              </a:rPr>
              <a:t>继续提高服务稳定性</a:t>
            </a:r>
            <a:endParaRPr lang="zh-CN" altLang="en-US">
              <a:latin typeface="Ubuntu Mono" panose="020B0509030602030204" charset="0"/>
              <a:ea typeface="宋体" panose="02010600030101010101" pitchFamily="2" charset="-122"/>
              <a:cs typeface="Ubuntu Mono" panose="020B0509030602030204" charset="0"/>
            </a:endParaRPr>
          </a:p>
          <a:p>
            <a:endParaRPr lang="zh-CN" altLang="en-US"/>
          </a:p>
          <a:p>
            <a:r>
              <a:rPr lang="zh-CN" altLang="en-US"/>
              <a:t>监控</a:t>
            </a:r>
            <a:r>
              <a:rPr lang="en-US" altLang="zh-CN"/>
              <a:t>, </a:t>
            </a:r>
            <a:r>
              <a:rPr lang="zh-CN" altLang="en-US"/>
              <a:t>报警</a:t>
            </a:r>
            <a:r>
              <a:rPr lang="en-US" altLang="zh-CN"/>
              <a:t>, </a:t>
            </a:r>
            <a:r>
              <a:rPr lang="zh-CN" altLang="en-US"/>
              <a:t>代码修缮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latin typeface="Ubuntu Mono" panose="020B0509030602030204" charset="0"/>
                <a:ea typeface="宋体" panose="02010600030101010101" pitchFamily="2" charset="-122"/>
                <a:cs typeface="Ubuntu Mono" panose="020B0509030602030204" charset="0"/>
                <a:sym typeface="+mn-ea"/>
              </a:rPr>
              <a:t>4. </a:t>
            </a:r>
            <a:r>
              <a:rPr lang="zh-CN" altLang="en-US">
                <a:latin typeface="Ubuntu Mono" panose="020B0509030602030204" charset="0"/>
                <a:ea typeface="宋体" panose="02010600030101010101" pitchFamily="2" charset="-122"/>
                <a:cs typeface="Ubuntu Mono" panose="020B0509030602030204" charset="0"/>
                <a:sym typeface="+mn-ea"/>
              </a:rPr>
              <a:t>提升研发对接的用户体验</a:t>
            </a:r>
            <a:endParaRPr lang="zh-CN" altLang="en-US">
              <a:latin typeface="Ubuntu Mono" panose="020B0509030602030204" charset="0"/>
              <a:ea typeface="宋体" panose="02010600030101010101" pitchFamily="2" charset="-122"/>
              <a:cs typeface="Ubuntu Mono" panose="020B0509030602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包括</a:t>
            </a:r>
            <a:r>
              <a:rPr lang="en-US" altLang="zh-CN"/>
              <a:t>, </a:t>
            </a:r>
            <a:r>
              <a:rPr lang="zh-CN" altLang="en-US"/>
              <a:t>有品内部前后端研发</a:t>
            </a:r>
            <a:r>
              <a:rPr lang="en-US" altLang="zh-CN"/>
              <a:t>, </a:t>
            </a:r>
            <a:r>
              <a:rPr lang="zh-CN" altLang="en-US"/>
              <a:t>公司其它集团的合作部门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Cascadia Mono" panose="020B0609020000020004" charset="0"/>
                <a:cs typeface="Cascadia Mono" panose="020B0609020000020004" charset="0"/>
                <a:sym typeface="+mn-ea"/>
              </a:rPr>
              <a:t>https://xiaomi.f.mioffice.cn/docs/dock4H1qGApyPU1jcIT74b34gDe</a:t>
            </a:r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经常和产品大佬</a:t>
            </a:r>
            <a:r>
              <a:rPr lang="en-US" altLang="zh-CN"/>
              <a:t>, </a:t>
            </a:r>
            <a:r>
              <a:rPr lang="zh-CN" altLang="en-US"/>
              <a:t>架构师大佬</a:t>
            </a:r>
            <a:r>
              <a:rPr lang="en-US" altLang="zh-CN"/>
              <a:t>, </a:t>
            </a:r>
            <a:r>
              <a:rPr lang="zh-CN" altLang="en-US"/>
              <a:t>新锐技术业务管理人</a:t>
            </a:r>
            <a:r>
              <a:rPr lang="en-US" altLang="zh-CN"/>
              <a:t>. </a:t>
            </a:r>
            <a:r>
              <a:rPr lang="zh-CN" altLang="en-US"/>
              <a:t>沟通规划和现状以及解决办法</a:t>
            </a:r>
            <a:r>
              <a:rPr lang="en-US" altLang="zh-CN"/>
              <a:t>.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有能力有想法会开心畅聊未来设想</a:t>
            </a:r>
            <a:r>
              <a:rPr lang="en-US" altLang="zh-CN"/>
              <a:t>, </a:t>
            </a:r>
            <a:r>
              <a:rPr lang="zh-CN" altLang="en-US"/>
              <a:t>广阔蓝图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务实的埋头苦干的会聊</a:t>
            </a:r>
            <a:r>
              <a:rPr lang="en-US" altLang="zh-CN"/>
              <a:t>, </a:t>
            </a:r>
            <a:r>
              <a:rPr lang="zh-CN" altLang="en-US"/>
              <a:t>稳住当下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一线业务管理的</a:t>
            </a:r>
            <a:r>
              <a:rPr lang="en-US" altLang="zh-CN"/>
              <a:t>, </a:t>
            </a:r>
            <a:r>
              <a:rPr lang="zh-CN" altLang="en-US"/>
              <a:t>可能最看重快速给我补人</a:t>
            </a:r>
            <a:r>
              <a:rPr lang="en-US" altLang="zh-CN"/>
              <a:t>, </a:t>
            </a:r>
            <a:r>
              <a:rPr lang="zh-CN" altLang="en-US"/>
              <a:t>我才能有更高产出</a:t>
            </a:r>
            <a:r>
              <a:rPr lang="en-US" altLang="zh-CN"/>
              <a:t>. </a:t>
            </a:r>
            <a:r>
              <a:rPr lang="zh-CN" altLang="en-US"/>
              <a:t>接手更多业务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刚好有述职机会</a:t>
            </a:r>
            <a:r>
              <a:rPr lang="en-US" altLang="zh-CN"/>
              <a:t>. </a:t>
            </a:r>
            <a:r>
              <a:rPr lang="zh-CN" altLang="en-US"/>
              <a:t>给大家介绍下更多想象力</a:t>
            </a:r>
            <a:r>
              <a:rPr lang="en-US" altLang="zh-CN"/>
              <a:t>.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单单从有品技术层面看</a:t>
            </a:r>
            <a:r>
              <a:rPr lang="en-US" altLang="zh-CN"/>
              <a:t>, </a:t>
            </a:r>
            <a:r>
              <a:rPr lang="zh-CN" altLang="en-US"/>
              <a:t>有品技术规模不算小</a:t>
            </a:r>
            <a:r>
              <a:rPr lang="en-US" altLang="zh-CN"/>
              <a:t>, </a:t>
            </a:r>
            <a:r>
              <a:rPr lang="zh-CN" altLang="en-US"/>
              <a:t>服务远大于</a:t>
            </a:r>
            <a:r>
              <a:rPr lang="en-US" altLang="zh-CN"/>
              <a:t> 100, </a:t>
            </a:r>
            <a:r>
              <a:rPr lang="zh-CN" altLang="en-US"/>
              <a:t>可能接近</a:t>
            </a:r>
            <a:r>
              <a:rPr lang="en-US" altLang="zh-CN"/>
              <a:t>200. </a:t>
            </a:r>
            <a:r>
              <a:rPr lang="zh-CN" altLang="en-US"/>
              <a:t>这是非常庞大的</a:t>
            </a:r>
            <a:r>
              <a:rPr lang="en-US" altLang="zh-CN"/>
              <a:t>, </a:t>
            </a:r>
            <a:r>
              <a:rPr lang="zh-CN" altLang="en-US"/>
              <a:t>维护成本</a:t>
            </a:r>
            <a:r>
              <a:rPr lang="en-US" altLang="zh-CN"/>
              <a:t>backup </a:t>
            </a:r>
            <a:r>
              <a:rPr lang="zh-CN" altLang="en-US"/>
              <a:t>成本熟悉成本</a:t>
            </a:r>
            <a:r>
              <a:rPr lang="en-US" altLang="zh-CN"/>
              <a:t>. </a:t>
            </a:r>
            <a:r>
              <a:rPr lang="zh-CN" altLang="en-US"/>
              <a:t>非常可怕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类比进入蚕蛹阶段</a:t>
            </a:r>
            <a:r>
              <a:rPr lang="en-US" altLang="zh-CN"/>
              <a:t>, 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时间有限说下这个蚕蛹解法</a:t>
            </a:r>
            <a:r>
              <a:rPr lang="en-US" altLang="zh-CN"/>
              <a:t>. </a:t>
            </a:r>
            <a:r>
              <a:rPr lang="zh-CN" altLang="en-US"/>
              <a:t>梳理出那些隐藏冰山之下的服务</a:t>
            </a:r>
            <a:r>
              <a:rPr lang="en-US" altLang="zh-CN"/>
              <a:t>, </a:t>
            </a:r>
            <a:r>
              <a:rPr lang="zh-CN" altLang="en-US"/>
              <a:t>如果挂了</a:t>
            </a:r>
            <a:r>
              <a:rPr lang="en-US" altLang="zh-CN"/>
              <a:t>, </a:t>
            </a:r>
            <a:r>
              <a:rPr lang="zh-CN" altLang="en-US"/>
              <a:t>有品业务没法开展的</a:t>
            </a:r>
            <a:r>
              <a:rPr lang="en-US" altLang="zh-CN"/>
              <a:t>. </a:t>
            </a:r>
            <a:r>
              <a:rPr lang="zh-CN" altLang="en-US"/>
              <a:t>为他们提供阳光和温和风</a:t>
            </a:r>
            <a:r>
              <a:rPr lang="en-US" altLang="zh-CN"/>
              <a:t>. </a:t>
            </a:r>
            <a:r>
              <a:rPr lang="zh-CN" altLang="en-US"/>
              <a:t>茧自然就破了</a:t>
            </a:r>
            <a:r>
              <a:rPr lang="en-US" altLang="zh-CN"/>
              <a:t>.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后面风再大</a:t>
            </a:r>
            <a:r>
              <a:rPr lang="en-US" altLang="zh-CN"/>
              <a:t>, </a:t>
            </a:r>
            <a:r>
              <a:rPr lang="zh-CN" altLang="en-US"/>
              <a:t>雨再大</a:t>
            </a:r>
            <a:r>
              <a:rPr lang="en-US" altLang="zh-CN"/>
              <a:t>, </a:t>
            </a:r>
            <a:r>
              <a:rPr lang="zh-CN" altLang="en-US"/>
              <a:t>都能找到庇护所</a:t>
            </a:r>
            <a:r>
              <a:rPr lang="en-US" altLang="zh-CN"/>
              <a:t>.  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忐忑</a:t>
            </a:r>
            <a:r>
              <a:rPr lang="en-US" altLang="zh-CN"/>
              <a:t> </a:t>
            </a:r>
            <a:r>
              <a:rPr lang="zh-CN" altLang="en-US"/>
              <a:t>因人而异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虚心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传帮带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3932"/>
            <a:ext cx="12192000" cy="3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012730" y="2419778"/>
            <a:ext cx="9031733" cy="1632736"/>
          </a:xfrm>
        </p:spPr>
        <p:txBody>
          <a:bodyPr anchor="ctr">
            <a:noAutofit/>
          </a:bodyPr>
          <a:lstStyle>
            <a:lvl1pPr>
              <a:lnSpc>
                <a:spcPct val="150000"/>
              </a:lnSpc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6"/>
          <p:cNvSpPr/>
          <p:nvPr/>
        </p:nvSpPr>
        <p:spPr>
          <a:xfrm rot="3193905">
            <a:off x="-849480" y="-1335768"/>
            <a:ext cx="8794407" cy="8348012"/>
          </a:xfrm>
          <a:custGeom>
            <a:avLst/>
            <a:gdLst>
              <a:gd name="connsiteX0" fmla="*/ 0 w 8794407"/>
              <a:gd name="connsiteY0" fmla="*/ 5317045 h 8348012"/>
              <a:gd name="connsiteX1" fmla="*/ 3973065 w 8794407"/>
              <a:gd name="connsiteY1" fmla="*/ 0 h 8348012"/>
              <a:gd name="connsiteX2" fmla="*/ 8794407 w 8794407"/>
              <a:gd name="connsiteY2" fmla="*/ 0 h 8348012"/>
              <a:gd name="connsiteX3" fmla="*/ 8794407 w 8794407"/>
              <a:gd name="connsiteY3" fmla="*/ 5004846 h 8348012"/>
              <a:gd name="connsiteX4" fmla="*/ 6296287 w 8794407"/>
              <a:gd name="connsiteY4" fmla="*/ 8348012 h 8348012"/>
              <a:gd name="connsiteX5" fmla="*/ 4056262 w 8794407"/>
              <a:gd name="connsiteY5" fmla="*/ 8348012 h 83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94407" h="8348012">
                <a:moveTo>
                  <a:pt x="0" y="5317045"/>
                </a:moveTo>
                <a:lnTo>
                  <a:pt x="3973065" y="0"/>
                </a:lnTo>
                <a:lnTo>
                  <a:pt x="8794407" y="0"/>
                </a:lnTo>
                <a:lnTo>
                  <a:pt x="8794407" y="5004846"/>
                </a:lnTo>
                <a:lnTo>
                  <a:pt x="6296287" y="8348012"/>
                </a:lnTo>
                <a:lnTo>
                  <a:pt x="4056262" y="8348012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任意多边形: 形状 7"/>
          <p:cNvSpPr/>
          <p:nvPr/>
        </p:nvSpPr>
        <p:spPr>
          <a:xfrm rot="2700000">
            <a:off x="-1121505" y="-825433"/>
            <a:ext cx="8667676" cy="7484146"/>
          </a:xfrm>
          <a:custGeom>
            <a:avLst/>
            <a:gdLst>
              <a:gd name="connsiteX0" fmla="*/ 0 w 8667676"/>
              <a:gd name="connsiteY0" fmla="*/ 3951161 h 7484146"/>
              <a:gd name="connsiteX1" fmla="*/ 3951160 w 8667676"/>
              <a:gd name="connsiteY1" fmla="*/ 0 h 7484146"/>
              <a:gd name="connsiteX2" fmla="*/ 8667676 w 8667676"/>
              <a:gd name="connsiteY2" fmla="*/ 1 h 7484146"/>
              <a:gd name="connsiteX3" fmla="*/ 8667676 w 8667676"/>
              <a:gd name="connsiteY3" fmla="*/ 4982160 h 7484146"/>
              <a:gd name="connsiteX4" fmla="*/ 6165691 w 8667676"/>
              <a:gd name="connsiteY4" fmla="*/ 7484146 h 7484146"/>
              <a:gd name="connsiteX5" fmla="*/ 3532986 w 8667676"/>
              <a:gd name="connsiteY5" fmla="*/ 7484146 h 748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7676" h="7484146">
                <a:moveTo>
                  <a:pt x="0" y="3951161"/>
                </a:moveTo>
                <a:lnTo>
                  <a:pt x="3951160" y="0"/>
                </a:lnTo>
                <a:lnTo>
                  <a:pt x="8667676" y="1"/>
                </a:lnTo>
                <a:lnTo>
                  <a:pt x="8667676" y="4982160"/>
                </a:lnTo>
                <a:lnTo>
                  <a:pt x="6165691" y="7484146"/>
                </a:lnTo>
                <a:lnTo>
                  <a:pt x="3532986" y="7484146"/>
                </a:lnTo>
                <a:close/>
              </a:path>
            </a:pathLst>
          </a:custGeom>
          <a:gradFill>
            <a:gsLst>
              <a:gs pos="0">
                <a:srgbClr val="2EAADA"/>
              </a:gs>
              <a:gs pos="100000">
                <a:srgbClr val="00BAC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720930" y="5638800"/>
            <a:ext cx="1471067" cy="1233035"/>
            <a:chOff x="10096500" y="5115408"/>
            <a:chExt cx="2095498" cy="1756427"/>
          </a:xfrm>
        </p:grpSpPr>
        <p:sp>
          <p:nvSpPr>
            <p:cNvPr id="9" name="直角三角形 8"/>
            <p:cNvSpPr/>
            <p:nvPr/>
          </p:nvSpPr>
          <p:spPr>
            <a:xfrm flipH="1">
              <a:off x="10801350" y="5115408"/>
              <a:ext cx="1390648" cy="1756427"/>
            </a:xfrm>
            <a:prstGeom prst="rtTriangle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0096500" y="5597349"/>
              <a:ext cx="1939121" cy="1260651"/>
            </a:xfrm>
            <a:prstGeom prst="triangle">
              <a:avLst>
                <a:gd name="adj" fmla="val 63974"/>
              </a:avLst>
            </a:prstGeom>
            <a:solidFill>
              <a:srgbClr val="2EAAD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591606" y="0"/>
            <a:ext cx="1588" cy="1116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5" name="内容占位符 2"/>
          <p:cNvSpPr>
            <a:spLocks noGrp="1"/>
          </p:cNvSpPr>
          <p:nvPr>
            <p:ph idx="1" hasCustomPrompt="1"/>
          </p:nvPr>
        </p:nvSpPr>
        <p:spPr>
          <a:xfrm>
            <a:off x="1166949" y="1939835"/>
            <a:ext cx="9074331" cy="141577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407" y="441115"/>
            <a:ext cx="10081120" cy="332399"/>
          </a:xfrm>
          <a:noFill/>
          <a:ln w="9525" algn="ctr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cxnSp>
        <p:nvCxnSpPr>
          <p:cNvPr id="3" name="Straight Connector 2"/>
          <p:cNvCxnSpPr/>
          <p:nvPr>
            <p:custDataLst>
              <p:tags r:id="rId2"/>
            </p:custDataLst>
          </p:nvPr>
        </p:nvCxnSpPr>
        <p:spPr>
          <a:xfrm flipH="1">
            <a:off x="591606" y="0"/>
            <a:ext cx="1588" cy="1116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  <p:sp>
        <p:nvSpPr>
          <p:cNvPr id="5" name="íśḷïḓe"/>
          <p:cNvSpPr>
            <a:spLocks noChangeAspect="1"/>
          </p:cNvSpPr>
          <p:nvPr/>
        </p:nvSpPr>
        <p:spPr bwMode="auto">
          <a:xfrm>
            <a:off x="2697169" y="456896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0" name="ïṧ1íḓé"/>
          <p:cNvCxnSpPr/>
          <p:nvPr/>
        </p:nvCxnSpPr>
        <p:spPr>
          <a:xfrm>
            <a:off x="3890552" y="1482417"/>
            <a:ext cx="0" cy="4003616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îṧḷîďé"/>
          <p:cNvSpPr txBox="1"/>
          <p:nvPr/>
        </p:nvSpPr>
        <p:spPr>
          <a:xfrm>
            <a:off x="944584" y="1404013"/>
            <a:ext cx="26230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目    录</a:t>
            </a:r>
            <a:endParaRPr lang="tr-TR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íśḷïḓe"/>
          <p:cNvSpPr>
            <a:spLocks noChangeAspect="1"/>
          </p:cNvSpPr>
          <p:nvPr/>
        </p:nvSpPr>
        <p:spPr bwMode="auto">
          <a:xfrm>
            <a:off x="2697169" y="456896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4346877" y="1482416"/>
            <a:ext cx="3680592" cy="4002215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400" baseline="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1. XXX</a:t>
            </a:r>
            <a:br>
              <a:rPr lang="en-US" altLang="zh-CN" dirty="0"/>
            </a:br>
            <a:r>
              <a:rPr lang="en-US" altLang="zh-CN" dirty="0"/>
              <a:t>2. 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73479"/>
            <a:ext cx="1104121" cy="1104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6010" y="2862262"/>
            <a:ext cx="7954798" cy="1133475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12275" y="4126680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379830" y="1754266"/>
            <a:ext cx="1733167" cy="1107996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66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altLang="zh-CN" dirty="0"/>
              <a:t>01 </a:t>
            </a:r>
            <a:r>
              <a:rPr lang="en-US" altLang="zh-CN" dirty="0"/>
              <a:t> 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4899" y="211756"/>
            <a:ext cx="10858500" cy="818148"/>
          </a:xfrm>
        </p:spPr>
        <p:txBody>
          <a:bodyPr anchor="ctr"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" y="6745857"/>
            <a:ext cx="12192000" cy="112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3"/>
          <p:cNvSpPr/>
          <p:nvPr/>
        </p:nvSpPr>
        <p:spPr>
          <a:xfrm flipH="1">
            <a:off x="629742" y="6748462"/>
            <a:ext cx="4692755" cy="109538"/>
          </a:xfrm>
          <a:custGeom>
            <a:avLst/>
            <a:gdLst>
              <a:gd name="connsiteX0" fmla="*/ 0 w 6783916"/>
              <a:gd name="connsiteY0" fmla="*/ 6858000 h 6858000"/>
              <a:gd name="connsiteX1" fmla="*/ 2886624 w 6783916"/>
              <a:gd name="connsiteY1" fmla="*/ 0 h 6858000"/>
              <a:gd name="connsiteX2" fmla="*/ 6783916 w 6783916"/>
              <a:gd name="connsiteY2" fmla="*/ 0 h 6858000"/>
              <a:gd name="connsiteX3" fmla="*/ 3897292 w 6783916"/>
              <a:gd name="connsiteY3" fmla="*/ 6858000 h 6858000"/>
              <a:gd name="connsiteX4" fmla="*/ 0 w 6783916"/>
              <a:gd name="connsiteY4" fmla="*/ 6858000 h 6858000"/>
              <a:gd name="connsiteX0-1" fmla="*/ 0 w 6240991"/>
              <a:gd name="connsiteY0-2" fmla="*/ 6858000 h 6858000"/>
              <a:gd name="connsiteX1-3" fmla="*/ 2886624 w 6240991"/>
              <a:gd name="connsiteY1-4" fmla="*/ 0 h 6858000"/>
              <a:gd name="connsiteX2-5" fmla="*/ 6240991 w 6240991"/>
              <a:gd name="connsiteY2-6" fmla="*/ 9525 h 6858000"/>
              <a:gd name="connsiteX3-7" fmla="*/ 3897292 w 6240991"/>
              <a:gd name="connsiteY3-8" fmla="*/ 6858000 h 6858000"/>
              <a:gd name="connsiteX4-9" fmla="*/ 0 w 6240991"/>
              <a:gd name="connsiteY4-1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240991" h="6858000">
                <a:moveTo>
                  <a:pt x="0" y="6858000"/>
                </a:moveTo>
                <a:lnTo>
                  <a:pt x="2886624" y="0"/>
                </a:lnTo>
                <a:lnTo>
                  <a:pt x="6240991" y="9525"/>
                </a:lnTo>
                <a:lnTo>
                  <a:pt x="38972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16" name="平行四边形 13"/>
          <p:cNvSpPr/>
          <p:nvPr/>
        </p:nvSpPr>
        <p:spPr>
          <a:xfrm flipH="1">
            <a:off x="6790268" y="6746604"/>
            <a:ext cx="4692755" cy="109538"/>
          </a:xfrm>
          <a:custGeom>
            <a:avLst/>
            <a:gdLst>
              <a:gd name="connsiteX0" fmla="*/ 0 w 6783916"/>
              <a:gd name="connsiteY0" fmla="*/ 6858000 h 6858000"/>
              <a:gd name="connsiteX1" fmla="*/ 2886624 w 6783916"/>
              <a:gd name="connsiteY1" fmla="*/ 0 h 6858000"/>
              <a:gd name="connsiteX2" fmla="*/ 6783916 w 6783916"/>
              <a:gd name="connsiteY2" fmla="*/ 0 h 6858000"/>
              <a:gd name="connsiteX3" fmla="*/ 3897292 w 6783916"/>
              <a:gd name="connsiteY3" fmla="*/ 6858000 h 6858000"/>
              <a:gd name="connsiteX4" fmla="*/ 0 w 6783916"/>
              <a:gd name="connsiteY4" fmla="*/ 6858000 h 6858000"/>
              <a:gd name="connsiteX0-1" fmla="*/ 0 w 6240991"/>
              <a:gd name="connsiteY0-2" fmla="*/ 6858000 h 6858000"/>
              <a:gd name="connsiteX1-3" fmla="*/ 2886624 w 6240991"/>
              <a:gd name="connsiteY1-4" fmla="*/ 0 h 6858000"/>
              <a:gd name="connsiteX2-5" fmla="*/ 6240991 w 6240991"/>
              <a:gd name="connsiteY2-6" fmla="*/ 9525 h 6858000"/>
              <a:gd name="connsiteX3-7" fmla="*/ 3897292 w 6240991"/>
              <a:gd name="connsiteY3-8" fmla="*/ 6858000 h 6858000"/>
              <a:gd name="connsiteX4-9" fmla="*/ 0 w 6240991"/>
              <a:gd name="connsiteY4-1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240991" h="6858000">
                <a:moveTo>
                  <a:pt x="0" y="6858000"/>
                </a:moveTo>
                <a:lnTo>
                  <a:pt x="2886624" y="0"/>
                </a:lnTo>
                <a:lnTo>
                  <a:pt x="6240991" y="9525"/>
                </a:lnTo>
                <a:lnTo>
                  <a:pt x="38972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44899" y="1020478"/>
            <a:ext cx="10853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0" y="715991"/>
            <a:ext cx="560717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任意多边形: 形状 6"/>
          <p:cNvSpPr/>
          <p:nvPr/>
        </p:nvSpPr>
        <p:spPr>
          <a:xfrm>
            <a:off x="723915" y="552929"/>
            <a:ext cx="863346" cy="326123"/>
          </a:xfrm>
          <a:custGeom>
            <a:avLst/>
            <a:gdLst>
              <a:gd name="connsiteX0" fmla="*/ 0 w 904875"/>
              <a:gd name="connsiteY0" fmla="*/ 0 h 300038"/>
              <a:gd name="connsiteX1" fmla="*/ 604837 w 904875"/>
              <a:gd name="connsiteY1" fmla="*/ 0 h 300038"/>
              <a:gd name="connsiteX2" fmla="*/ 904875 w 904875"/>
              <a:gd name="connsiteY2" fmla="*/ 300038 h 300038"/>
              <a:gd name="connsiteX3" fmla="*/ 4762 w 904875"/>
              <a:gd name="connsiteY3" fmla="*/ 300038 h 300038"/>
              <a:gd name="connsiteX4" fmla="*/ 0 w 904875"/>
              <a:gd name="connsiteY4" fmla="*/ 0 h 30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5" h="300038">
                <a:moveTo>
                  <a:pt x="0" y="0"/>
                </a:moveTo>
                <a:lnTo>
                  <a:pt x="604837" y="0"/>
                </a:lnTo>
                <a:lnTo>
                  <a:pt x="904875" y="300038"/>
                </a:lnTo>
                <a:lnTo>
                  <a:pt x="4762" y="300038"/>
                </a:lnTo>
                <a:cubicBezTo>
                  <a:pt x="3175" y="200025"/>
                  <a:pt x="1587" y="1000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243840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kern="1200" dirty="0">
              <a:solidFill>
                <a:schemeClr val="tx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587260" y="306916"/>
            <a:ext cx="7151297" cy="818148"/>
          </a:xfrm>
        </p:spPr>
        <p:txBody>
          <a:bodyPr anchor="ctr"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338" y="-143416"/>
            <a:ext cx="1118662" cy="111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544899" y="192506"/>
            <a:ext cx="10858500" cy="818148"/>
          </a:xfrm>
        </p:spPr>
        <p:txBody>
          <a:bodyPr anchor="ctr"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58939"/>
            <a:ext cx="1118662" cy="111866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544899" y="192506"/>
            <a:ext cx="10858500" cy="818148"/>
          </a:xfrm>
        </p:spPr>
        <p:txBody>
          <a:bodyPr anchor="ctr"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请在此输入标题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44899" y="1010654"/>
            <a:ext cx="10858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ïṧ1îḋé"/>
          <p:cNvSpPr/>
          <p:nvPr/>
        </p:nvSpPr>
        <p:spPr>
          <a:xfrm>
            <a:off x="12191318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2065342"/>
            <a:ext cx="10858500" cy="231933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感  谢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73479"/>
            <a:ext cx="1104121" cy="11041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664285" y="-1975384"/>
            <a:ext cx="14035722" cy="8846084"/>
            <a:chOff x="-1664285" y="-1974249"/>
            <a:chExt cx="14035722" cy="8846084"/>
          </a:xfrm>
        </p:grpSpPr>
        <p:sp>
          <p:nvSpPr>
            <p:cNvPr id="14" name="直角三角形 13"/>
            <p:cNvSpPr/>
            <p:nvPr/>
          </p:nvSpPr>
          <p:spPr>
            <a:xfrm flipH="1">
              <a:off x="10479312" y="4708664"/>
              <a:ext cx="1712687" cy="2163171"/>
            </a:xfrm>
            <a:prstGeom prst="rtTriangle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5" name="任意多边形: 形状 13"/>
            <p:cNvSpPr/>
            <p:nvPr/>
          </p:nvSpPr>
          <p:spPr>
            <a:xfrm rot="19281648">
              <a:off x="-1664285" y="-1974249"/>
              <a:ext cx="13694050" cy="8343459"/>
            </a:xfrm>
            <a:custGeom>
              <a:avLst/>
              <a:gdLst>
                <a:gd name="connsiteX0" fmla="*/ 5147783 w 13694050"/>
                <a:gd name="connsiteY0" fmla="*/ 0 h 8343459"/>
                <a:gd name="connsiteX1" fmla="*/ 13694050 w 13694050"/>
                <a:gd name="connsiteY1" fmla="*/ 6831974 h 8343459"/>
                <a:gd name="connsiteX2" fmla="*/ 12485753 w 13694050"/>
                <a:gd name="connsiteY2" fmla="*/ 8343459 h 8343459"/>
                <a:gd name="connsiteX3" fmla="*/ 4558702 w 13694050"/>
                <a:gd name="connsiteY3" fmla="*/ 8343459 h 8343459"/>
                <a:gd name="connsiteX4" fmla="*/ 0 w 13694050"/>
                <a:gd name="connsiteY4" fmla="*/ 4699185 h 8343459"/>
                <a:gd name="connsiteX5" fmla="*/ 545643 w 13694050"/>
                <a:gd name="connsiteY5" fmla="*/ 3754103 h 8343459"/>
                <a:gd name="connsiteX6" fmla="*/ 3546712 w 13694050"/>
                <a:gd name="connsiteY6" fmla="*/ 0 h 834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94050" h="8343459">
                  <a:moveTo>
                    <a:pt x="5147783" y="0"/>
                  </a:moveTo>
                  <a:lnTo>
                    <a:pt x="13694050" y="6831974"/>
                  </a:lnTo>
                  <a:lnTo>
                    <a:pt x="12485753" y="8343459"/>
                  </a:lnTo>
                  <a:lnTo>
                    <a:pt x="4558702" y="8343459"/>
                  </a:lnTo>
                  <a:lnTo>
                    <a:pt x="0" y="4699185"/>
                  </a:lnTo>
                  <a:lnTo>
                    <a:pt x="545643" y="3754103"/>
                  </a:lnTo>
                  <a:lnTo>
                    <a:pt x="3546712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6" name="任意多边形: 形状 7"/>
            <p:cNvSpPr/>
            <p:nvPr/>
          </p:nvSpPr>
          <p:spPr>
            <a:xfrm rot="19800000">
              <a:off x="-1628269" y="-1213129"/>
              <a:ext cx="13999706" cy="6799053"/>
            </a:xfrm>
            <a:custGeom>
              <a:avLst/>
              <a:gdLst>
                <a:gd name="connsiteX0" fmla="*/ 5484496 w 13999706"/>
                <a:gd name="connsiteY0" fmla="*/ 0 h 6799053"/>
                <a:gd name="connsiteX1" fmla="*/ 13999706 w 13999706"/>
                <a:gd name="connsiteY1" fmla="*/ 4916259 h 6799053"/>
                <a:gd name="connsiteX2" fmla="*/ 12912675 w 13999706"/>
                <a:gd name="connsiteY2" fmla="*/ 6799053 h 6799053"/>
                <a:gd name="connsiteX3" fmla="*/ 3544802 w 13999706"/>
                <a:gd name="connsiteY3" fmla="*/ 6799053 h 6799053"/>
                <a:gd name="connsiteX4" fmla="*/ 0 w 13999706"/>
                <a:gd name="connsiteY4" fmla="*/ 4752460 h 6799053"/>
                <a:gd name="connsiteX5" fmla="*/ 2743834 w 13999706"/>
                <a:gd name="connsiteY5" fmla="*/ 0 h 679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99706" h="6799053">
                  <a:moveTo>
                    <a:pt x="5484496" y="0"/>
                  </a:moveTo>
                  <a:lnTo>
                    <a:pt x="13999706" y="4916259"/>
                  </a:lnTo>
                  <a:lnTo>
                    <a:pt x="12912675" y="6799053"/>
                  </a:lnTo>
                  <a:lnTo>
                    <a:pt x="3544802" y="6799053"/>
                  </a:lnTo>
                  <a:lnTo>
                    <a:pt x="0" y="4752460"/>
                  </a:lnTo>
                  <a:lnTo>
                    <a:pt x="2743834" y="0"/>
                  </a:lnTo>
                  <a:close/>
                </a:path>
              </a:pathLst>
            </a:custGeom>
            <a:gradFill>
              <a:gsLst>
                <a:gs pos="0">
                  <a:srgbClr val="2EAADA"/>
                </a:gs>
                <a:gs pos="100000">
                  <a:srgbClr val="00BAC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-1" y="3780971"/>
              <a:ext cx="3077029" cy="3077029"/>
            </a:xfrm>
            <a:prstGeom prst="rtTriangle">
              <a:avLst/>
            </a:prstGeom>
            <a:gradFill>
              <a:gsLst>
                <a:gs pos="0">
                  <a:srgbClr val="2EAADA"/>
                </a:gs>
                <a:gs pos="100000">
                  <a:srgbClr val="00BAC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10936173" y="5790671"/>
              <a:ext cx="1255823" cy="1081164"/>
            </a:xfrm>
            <a:prstGeom prst="rtTriangle">
              <a:avLst/>
            </a:prstGeom>
            <a:solidFill>
              <a:srgbClr val="3A87C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0781471" y="6042659"/>
              <a:ext cx="1254150" cy="815341"/>
            </a:xfrm>
            <a:prstGeom prst="triangle">
              <a:avLst>
                <a:gd name="adj" fmla="val 63974"/>
              </a:avLst>
            </a:prstGeom>
            <a:solidFill>
              <a:srgbClr val="2EAAD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447579" y="2424066"/>
            <a:ext cx="9031733" cy="1632736"/>
          </a:xfrm>
        </p:spPr>
        <p:txBody>
          <a:bodyPr anchor="ctr">
            <a:noAutofit/>
          </a:bodyPr>
          <a:lstStyle>
            <a:lvl1pPr>
              <a:lnSpc>
                <a:spcPct val="150000"/>
              </a:lnSpc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63" y="73479"/>
            <a:ext cx="1104121" cy="110412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6" Type="http://schemas.openxmlformats.org/officeDocument/2006/relationships/slideLayout" Target="../slideLayouts/slideLayout4.xml"/><Relationship Id="rId25" Type="http://schemas.openxmlformats.org/officeDocument/2006/relationships/tags" Target="../tags/tag75.xml"/><Relationship Id="rId24" Type="http://schemas.openxmlformats.org/officeDocument/2006/relationships/tags" Target="../tags/tag74.xml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4730" y="2318178"/>
            <a:ext cx="9031733" cy="1632736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scadia Mono" panose="020B0609020000020004" charset="0"/>
                <a:cs typeface="Cascadia Mono" panose="020B0609020000020004" charset="0"/>
              </a:rPr>
              <a:t>2021</a:t>
            </a:r>
            <a:r>
              <a:rPr lang="zh-CN" altLang="en-US" dirty="0" smtClean="0">
                <a:latin typeface="Cascadia Mono" panose="020B0609020000020004" charset="0"/>
                <a:cs typeface="Cascadia Mono" panose="020B0609020000020004" charset="0"/>
              </a:rPr>
              <a:t>年度秋季晋升</a:t>
            </a:r>
            <a:r>
              <a:rPr lang="zh-CN" altLang="en-US" dirty="0">
                <a:latin typeface="Cascadia Mono" panose="020B0609020000020004" charset="0"/>
                <a:cs typeface="Cascadia Mono" panose="020B0609020000020004" charset="0"/>
              </a:rPr>
              <a:t>答辩</a:t>
            </a:r>
            <a:endParaRPr lang="zh-CN" altLang="en-US" dirty="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7200" y="4052514"/>
            <a:ext cx="91049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专业通道 </a:t>
            </a:r>
            <a:r>
              <a:rPr lang="en-US" altLang="zh-CN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- 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专业技术类 </a:t>
            </a:r>
            <a:r>
              <a:rPr lang="en-US" altLang="zh-CN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- 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非管理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序列 </a:t>
            </a:r>
            <a:r>
              <a:rPr lang="en-US" altLang="zh-CN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- 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申请晋升至</a:t>
            </a:r>
            <a:r>
              <a:rPr lang="en-US" altLang="zh-CN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17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级 </a:t>
            </a:r>
            <a:r>
              <a:rPr lang="en-US" altLang="zh-CN" sz="2000" dirty="0">
                <a:solidFill>
                  <a:schemeClr val="bg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- </a:t>
            </a:r>
            <a:r>
              <a:rPr lang="zh-CN" altLang="en-US" sz="2000" dirty="0">
                <a:solidFill>
                  <a:schemeClr val="bg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王志</a:t>
            </a:r>
            <a:endParaRPr lang="zh-CN" altLang="en-US" sz="2000" dirty="0" smtClean="0">
              <a:solidFill>
                <a:schemeClr val="bg1"/>
              </a:solidFill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定制化购物车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,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购物车分层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810" y="1493520"/>
            <a:ext cx="8252460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 - </a:t>
            </a:r>
            <a:r>
              <a:rPr lang="zh-CN" altLang="en-US" dirty="0" smtClean="0">
                <a:latin typeface="Cascadia Mono" panose="020B0609020000020004" charset="0"/>
                <a:cs typeface="Cascadia Mono" panose="020B0609020000020004" charset="0"/>
                <a:sym typeface="+mn-ea"/>
              </a:rPr>
              <a:t>数据镜像，数据安全，数据挖掘，营销赋能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1393825"/>
            <a:ext cx="11902440" cy="4613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成果收益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sp>
        <p:nvSpPr>
          <p:cNvPr id="3" name="Shape 681"/>
          <p:cNvSpPr/>
          <p:nvPr>
            <p:custDataLst>
              <p:tags r:id="rId1"/>
            </p:custDataLst>
          </p:nvPr>
        </p:nvSpPr>
        <p:spPr>
          <a:xfrm>
            <a:off x="1273175" y="2809875"/>
            <a:ext cx="1774825" cy="167005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latin typeface="Cascadia Mono" panose="020B0609020000020004" charset="0"/>
                <a:ea typeface="宋体" panose="02010600030101010101" pitchFamily="2" charset="-122"/>
                <a:cs typeface="Ubuntu Mono" panose="020B0509030602030204" charset="0"/>
                <a:sym typeface="+mn-ea"/>
              </a:rPr>
              <a:t>成果收益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Mono" panose="020B0609020000020004" charset="0"/>
              <a:ea typeface="宋体" panose="02010600030101010101" pitchFamily="2" charset="-122"/>
              <a:cs typeface="Ubuntu Mono" panose="020B0509030602030204" charset="0"/>
              <a:sym typeface="+mn-ea"/>
            </a:endParaRPr>
          </a:p>
        </p:txBody>
      </p:sp>
      <p:sp>
        <p:nvSpPr>
          <p:cNvPr id="29698" name="Shape 687"/>
          <p:cNvSpPr/>
          <p:nvPr>
            <p:custDataLst>
              <p:tags r:id="rId2"/>
            </p:custDataLst>
          </p:nvPr>
        </p:nvSpPr>
        <p:spPr>
          <a:xfrm rot="-551063">
            <a:off x="2608263" y="2185988"/>
            <a:ext cx="1112837" cy="503237"/>
          </a:xfrm>
          <a:custGeom>
            <a:avLst/>
            <a:gdLst/>
            <a:ahLst/>
            <a:cxnLst>
              <a:cxn ang="0">
                <a:pos x="1112837" y="26692"/>
              </a:cxn>
              <a:cxn ang="0">
                <a:pos x="0" y="503237"/>
              </a:cxn>
            </a:cxnLst>
            <a:pathLst>
              <a:path w="21600" h="16987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 cmpd="sng">
            <a:solidFill>
              <a:srgbClr val="808080"/>
            </a:solidFill>
            <a:prstDash val="solid"/>
            <a:miter lim="400000"/>
            <a:headEnd type="triangle" w="med" len="med"/>
            <a:tailEnd type="none" w="med" len="med"/>
          </a:ln>
        </p:spPr>
        <p:txBody>
          <a:bodyPr/>
          <a:p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9699" name="Shape 687"/>
          <p:cNvSpPr/>
          <p:nvPr>
            <p:custDataLst>
              <p:tags r:id="rId3"/>
            </p:custDataLst>
          </p:nvPr>
        </p:nvSpPr>
        <p:spPr>
          <a:xfrm rot="551063" flipV="1">
            <a:off x="2608263" y="4725988"/>
            <a:ext cx="1112837" cy="503237"/>
          </a:xfrm>
          <a:custGeom>
            <a:avLst/>
            <a:gdLst/>
            <a:ahLst/>
            <a:cxnLst>
              <a:cxn ang="0">
                <a:pos x="1112837" y="26692"/>
              </a:cxn>
              <a:cxn ang="0">
                <a:pos x="0" y="503237"/>
              </a:cxn>
            </a:cxnLst>
            <a:pathLst>
              <a:path w="21600" h="16987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 cmpd="sng">
            <a:solidFill>
              <a:srgbClr val="808080"/>
            </a:solidFill>
            <a:prstDash val="solid"/>
            <a:miter lim="400000"/>
            <a:headEnd type="triangle" w="med" len="med"/>
            <a:tailEnd type="none" w="med" len="med"/>
          </a:ln>
        </p:spPr>
        <p:txBody>
          <a:bodyPr/>
          <a:p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9700" name="Shape 687"/>
          <p:cNvSpPr/>
          <p:nvPr>
            <p:custDataLst>
              <p:tags r:id="rId4"/>
            </p:custDataLst>
          </p:nvPr>
        </p:nvSpPr>
        <p:spPr>
          <a:xfrm rot="183452">
            <a:off x="3106738" y="3054350"/>
            <a:ext cx="696912" cy="315913"/>
          </a:xfrm>
          <a:custGeom>
            <a:avLst/>
            <a:gdLst/>
            <a:ahLst/>
            <a:cxnLst>
              <a:cxn ang="0">
                <a:pos x="696912" y="16756"/>
              </a:cxn>
              <a:cxn ang="0">
                <a:pos x="0" y="315913"/>
              </a:cxn>
            </a:cxnLst>
            <a:pathLst>
              <a:path w="21600" h="16987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 cmpd="sng">
            <a:solidFill>
              <a:srgbClr val="808080"/>
            </a:solidFill>
            <a:prstDash val="solid"/>
            <a:miter lim="400000"/>
            <a:headEnd type="triangle" w="med" len="med"/>
            <a:tailEnd type="none" w="med" len="med"/>
          </a:ln>
        </p:spPr>
        <p:txBody>
          <a:bodyPr/>
          <a:p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9701" name="Shape 687"/>
          <p:cNvSpPr/>
          <p:nvPr>
            <p:custDataLst>
              <p:tags r:id="rId5"/>
            </p:custDataLst>
          </p:nvPr>
        </p:nvSpPr>
        <p:spPr>
          <a:xfrm rot="-183452" flipV="1">
            <a:off x="3090863" y="4070350"/>
            <a:ext cx="696912" cy="315913"/>
          </a:xfrm>
          <a:custGeom>
            <a:avLst/>
            <a:gdLst/>
            <a:ahLst/>
            <a:cxnLst>
              <a:cxn ang="0">
                <a:pos x="696912" y="16756"/>
              </a:cxn>
              <a:cxn ang="0">
                <a:pos x="0" y="315913"/>
              </a:cxn>
            </a:cxnLst>
            <a:pathLst>
              <a:path w="21600" h="16987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 cmpd="sng">
            <a:solidFill>
              <a:srgbClr val="808080"/>
            </a:solidFill>
            <a:prstDash val="solid"/>
            <a:miter lim="400000"/>
            <a:headEnd type="triangle" w="med" len="med"/>
            <a:tailEnd type="none" w="med" len="med"/>
          </a:ln>
        </p:spPr>
        <p:txBody>
          <a:bodyPr/>
          <a:p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  <p:grpSp>
        <p:nvGrpSpPr>
          <p:cNvPr id="29702" name="组合 18"/>
          <p:cNvGrpSpPr/>
          <p:nvPr/>
        </p:nvGrpSpPr>
        <p:grpSpPr>
          <a:xfrm>
            <a:off x="3852863" y="4886325"/>
            <a:ext cx="6610361" cy="931863"/>
            <a:chOff x="6478" y="7797"/>
            <a:chExt cx="10409" cy="1466"/>
          </a:xfrm>
        </p:grpSpPr>
        <p:sp>
          <p:nvSpPr>
            <p:cNvPr id="15" name="Shape 684"/>
            <p:cNvSpPr/>
            <p:nvPr>
              <p:custDataLst>
                <p:tags r:id="rId6"/>
              </p:custDataLst>
            </p:nvPr>
          </p:nvSpPr>
          <p:spPr>
            <a:xfrm>
              <a:off x="6478" y="7797"/>
              <a:ext cx="1462" cy="1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sym typeface="+mn-lt"/>
                </a:rPr>
                <a:t>营销赋能</a:t>
              </a: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+mn-cs"/>
                <a:sym typeface="+mn-lt"/>
              </a:endParaRPr>
            </a:p>
          </p:txBody>
        </p:sp>
        <p:sp>
          <p:nvSpPr>
            <p:cNvPr id="29704" name="文本框 25"/>
            <p:cNvSpPr txBox="1"/>
            <p:nvPr>
              <p:custDataLst>
                <p:tags r:id="rId7"/>
              </p:custDataLst>
            </p:nvPr>
          </p:nvSpPr>
          <p:spPr>
            <a:xfrm>
              <a:off x="8282" y="8023"/>
              <a:ext cx="8425" cy="6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打通了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数据决策部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数据隧道</a:t>
              </a:r>
              <a:endParaRPr lang="zh-CN" altLang="en-US" sz="2000" b="1" dirty="0">
                <a:solidFill>
                  <a:schemeClr val="accent1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29705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8282" y="8563"/>
              <a:ext cx="8605" cy="7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定制化营销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千人千面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.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例如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: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特定短信提醒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相关性优惠券发放</a:t>
              </a:r>
              <a:endParaRPr lang="zh-CN" altLang="en-US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</p:grpSp>
      <p:grpSp>
        <p:nvGrpSpPr>
          <p:cNvPr id="29706" name="组合 17"/>
          <p:cNvGrpSpPr/>
          <p:nvPr/>
        </p:nvGrpSpPr>
        <p:grpSpPr>
          <a:xfrm>
            <a:off x="3852863" y="3768725"/>
            <a:ext cx="6609726" cy="930275"/>
            <a:chOff x="6478" y="6037"/>
            <a:chExt cx="10408" cy="1466"/>
          </a:xfrm>
        </p:grpSpPr>
        <p:sp>
          <p:nvSpPr>
            <p:cNvPr id="4" name="Shape 684"/>
            <p:cNvSpPr/>
            <p:nvPr>
              <p:custDataLst>
                <p:tags r:id="rId9"/>
              </p:custDataLst>
            </p:nvPr>
          </p:nvSpPr>
          <p:spPr>
            <a:xfrm>
              <a:off x="6478" y="6037"/>
              <a:ext cx="1462" cy="1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sym typeface="+mn-lt"/>
                </a:rPr>
                <a:t>效能方面</a:t>
              </a: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+mn-cs"/>
                <a:sym typeface="+mn-lt"/>
              </a:endParaRPr>
            </a:p>
          </p:txBody>
        </p:sp>
        <p:sp>
          <p:nvSpPr>
            <p:cNvPr id="29708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8282" y="6210"/>
              <a:ext cx="842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中台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+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商城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+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前端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联动开发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效率提升</a:t>
              </a:r>
              <a:endParaRPr lang="zh-CN" altLang="en-US" sz="2000" b="1" dirty="0">
                <a:solidFill>
                  <a:schemeClr val="accent1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29709" name="文本框 6"/>
            <p:cNvSpPr txBox="1"/>
            <p:nvPr>
              <p:custDataLst>
                <p:tags r:id="rId11"/>
              </p:custDataLst>
            </p:nvPr>
          </p:nvSpPr>
          <p:spPr>
            <a:xfrm>
              <a:off x="8282" y="6750"/>
              <a:ext cx="8604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中台专注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Data,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商城专注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View,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前端专注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UI.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产出解耦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并行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</p:grpSp>
      <p:grpSp>
        <p:nvGrpSpPr>
          <p:cNvPr id="29710" name="组合 16"/>
          <p:cNvGrpSpPr/>
          <p:nvPr/>
        </p:nvGrpSpPr>
        <p:grpSpPr>
          <a:xfrm>
            <a:off x="3852863" y="2651125"/>
            <a:ext cx="6496050" cy="928688"/>
            <a:chOff x="6478" y="4277"/>
            <a:chExt cx="10229" cy="1463"/>
          </a:xfrm>
        </p:grpSpPr>
        <p:sp>
          <p:nvSpPr>
            <p:cNvPr id="7" name="Shape 683"/>
            <p:cNvSpPr/>
            <p:nvPr>
              <p:custDataLst>
                <p:tags r:id="rId12"/>
              </p:custDataLst>
            </p:nvPr>
          </p:nvSpPr>
          <p:spPr>
            <a:xfrm>
              <a:off x="6478" y="4277"/>
              <a:ext cx="1462" cy="1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+mn-cs"/>
                  <a:sym typeface="+mn-lt"/>
                </a:rPr>
                <a:t>数据安全</a:t>
              </a: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+mn-cs"/>
                <a:sym typeface="+mn-lt"/>
              </a:endParaRPr>
            </a:p>
          </p:txBody>
        </p:sp>
        <p:sp>
          <p:nvSpPr>
            <p:cNvPr id="29712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8282" y="4397"/>
              <a:ext cx="842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活跃用户的购物车数据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实时备份</a:t>
              </a:r>
              <a:endParaRPr lang="zh-CN" altLang="en-US" sz="2000" b="1" dirty="0">
                <a:solidFill>
                  <a:schemeClr val="accent1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29713" name="文本框 8"/>
            <p:cNvSpPr txBox="1"/>
            <p:nvPr>
              <p:custDataLst>
                <p:tags r:id="rId14"/>
              </p:custDataLst>
            </p:nvPr>
          </p:nvSpPr>
          <p:spPr>
            <a:xfrm>
              <a:off x="8282" y="4938"/>
              <a:ext cx="8425" cy="7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核心数据双保险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. 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</p:grpSp>
      <p:grpSp>
        <p:nvGrpSpPr>
          <p:cNvPr id="29714" name="组合 9"/>
          <p:cNvGrpSpPr/>
          <p:nvPr/>
        </p:nvGrpSpPr>
        <p:grpSpPr>
          <a:xfrm>
            <a:off x="3852863" y="1524000"/>
            <a:ext cx="6610361" cy="930275"/>
            <a:chOff x="6478" y="2516"/>
            <a:chExt cx="10409" cy="1463"/>
          </a:xfrm>
        </p:grpSpPr>
        <p:sp>
          <p:nvSpPr>
            <p:cNvPr id="8" name="Shape 682"/>
            <p:cNvSpPr/>
            <p:nvPr>
              <p:custDataLst>
                <p:tags r:id="rId15"/>
              </p:custDataLst>
            </p:nvPr>
          </p:nvSpPr>
          <p:spPr>
            <a:xfrm>
              <a:off x="6478" y="2516"/>
              <a:ext cx="1462" cy="1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+mn-cs"/>
                  <a:sym typeface="+mn-lt"/>
                </a:rPr>
                <a:t>系统层面</a:t>
              </a: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+mn-cs"/>
                <a:sym typeface="+mn-lt"/>
              </a:endParaRPr>
            </a:p>
          </p:txBody>
        </p:sp>
        <p:sp>
          <p:nvSpPr>
            <p:cNvPr id="29716" name="文本框 19"/>
            <p:cNvSpPr txBox="1"/>
            <p:nvPr>
              <p:custDataLst>
                <p:tags r:id="rId16"/>
              </p:custDataLst>
            </p:nvPr>
          </p:nvSpPr>
          <p:spPr>
            <a:xfrm>
              <a:off x="8282" y="2585"/>
              <a:ext cx="8605" cy="6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服务稳定性加强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,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性能提升</a:t>
              </a:r>
              <a:r>
                <a:rPr lang="en-US" altLang="zh-CN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, </a:t>
              </a:r>
              <a:r>
                <a:rPr lang="zh-CN" altLang="en-US" sz="2000" b="1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完善了服务监控</a:t>
              </a:r>
              <a:endParaRPr lang="zh-CN" altLang="en-US" sz="2000" b="1" dirty="0">
                <a:solidFill>
                  <a:schemeClr val="accent1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29717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8282" y="3125"/>
              <a:ext cx="8425" cy="7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经历了多次米粉节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, 618, 816,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双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11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零事故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. </a:t>
              </a:r>
              <a:endParaRPr lang="zh-CN" altLang="en-US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成果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收益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679575" y="1188720"/>
          <a:ext cx="8708390" cy="5316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78831" y="1066800"/>
          <a:ext cx="13618028" cy="560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67166" y="1208024"/>
            <a:ext cx="11379436" cy="620483"/>
          </a:xfrm>
        </p:spPr>
        <p:txBody>
          <a:bodyPr>
            <a:noAutofit/>
          </a:bodyPr>
          <a:lstStyle/>
          <a:p>
            <a:br>
              <a:rPr kumimoji="1" lang="en-US" altLang="zh-CN" sz="1800" b="1" dirty="0">
                <a:latin typeface="Cascadia Mono" panose="020B0609020000020004" charset="0"/>
                <a:cs typeface="Cascadia Mono" panose="020B0609020000020004" charset="0"/>
              </a:rPr>
            </a:br>
            <a:br>
              <a:rPr kumimoji="1" lang="en-US" altLang="zh-CN" sz="1800" b="1" dirty="0">
                <a:latin typeface="Cascadia Mono" panose="020B0609020000020004" charset="0"/>
                <a:cs typeface="Cascadia Mono" panose="020B0609020000020004" charset="0"/>
              </a:rPr>
            </a:b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加车：产品站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-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购物车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-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结算页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-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支付成功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——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漏斗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  </a:t>
            </a:r>
            <a:r>
              <a:rPr kumimoji="1" lang="en-US" altLang="zh-CN" sz="1800" b="1" dirty="0">
                <a:solidFill>
                  <a:srgbClr val="C00000"/>
                </a:solidFill>
                <a:latin typeface="Cascadia Mono" panose="020B0609020000020004" charset="0"/>
                <a:cs typeface="Cascadia Mono" panose="020B0609020000020004" charset="0"/>
              </a:rPr>
              <a:t>+</a:t>
            </a:r>
            <a:r>
              <a:rPr kumimoji="1" lang="zh-CN" altLang="en-US" sz="1800" b="1" dirty="0">
                <a:solidFill>
                  <a:srgbClr val="C00000"/>
                </a:solidFill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kumimoji="1" lang="en-US" altLang="zh-CN" sz="1800" b="1" dirty="0">
                <a:solidFill>
                  <a:srgbClr val="C00000"/>
                </a:solidFill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立即购买：产品站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-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结算页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-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支付成功</a:t>
            </a:r>
            <a: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  <a:t>——</a:t>
            </a:r>
            <a:r>
              <a:rPr kumimoji="1" lang="zh-CN" altLang="en-US" sz="1800" dirty="0">
                <a:latin typeface="Cascadia Mono" panose="020B0609020000020004" charset="0"/>
                <a:cs typeface="Cascadia Mono" panose="020B0609020000020004" charset="0"/>
              </a:rPr>
              <a:t>漏斗</a:t>
            </a:r>
            <a:br>
              <a:rPr kumimoji="1" lang="en-US" altLang="zh-CN" sz="1800" dirty="0">
                <a:latin typeface="Cascadia Mono" panose="020B0609020000020004" charset="0"/>
                <a:cs typeface="Cascadia Mono" panose="020B0609020000020004" charset="0"/>
              </a:rPr>
            </a:br>
            <a:endParaRPr kumimoji="1" lang="zh-CN" altLang="en-US" sz="1600" b="1" dirty="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39395" y="360680"/>
            <a:ext cx="11807190" cy="51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>
                <a:latin typeface="Cascadia Mono" panose="020B0609020000020004" charset="0"/>
                <a:cs typeface="Cascadia Mono" panose="020B0609020000020004" charset="0"/>
              </a:rPr>
              <a:t>2.1 Cart Center -</a:t>
            </a:r>
            <a:r>
              <a:rPr kumimoji="1" lang="en-US" altLang="zh-CN" sz="2800" b="1" dirty="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</a:t>
            </a:r>
            <a:r>
              <a:rPr kumimoji="1" lang="zh-CN" altLang="en-US" sz="2800" b="1" dirty="0">
                <a:latin typeface="Cascadia Mono" panose="020B0609020000020004" charset="0"/>
                <a:cs typeface="Cascadia Mono" panose="020B0609020000020004" charset="0"/>
              </a:rPr>
              <a:t>交易链路转化率</a:t>
            </a:r>
            <a:endParaRPr kumimoji="1" lang="zh-CN" altLang="en-US" sz="2800" b="1" dirty="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实现的要点和难点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7000" y="1277620"/>
            <a:ext cx="4707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1.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性能和生产力如何平衡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  <a:p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2.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复杂的分布式事务</a:t>
            </a:r>
            <a:endParaRPr lang="en-US" altLang="zh-CN" sz="2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3.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多种缓存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定制化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策略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性能和生产力如何平衡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920" y="1402080"/>
            <a:ext cx="8050530" cy="4702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复杂的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分布式事务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1300480"/>
            <a:ext cx="765810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商品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SDK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定制化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缓存策略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4180" y="1250950"/>
            <a:ext cx="602932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商品数量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定制化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缓存策略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355725"/>
            <a:ext cx="90487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Cascadia Mono" panose="020B0609020000020004" charset="0"/>
              </a:rPr>
              <a:t>目录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8628" y="1143318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自我介绍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22" name="文本框 9"/>
          <p:cNvSpPr txBox="1">
            <a:spLocks noChangeArrowheads="1"/>
          </p:cNvSpPr>
          <p:nvPr/>
        </p:nvSpPr>
        <p:spPr bwMode="auto">
          <a:xfrm>
            <a:off x="621348" y="1032193"/>
            <a:ext cx="74676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01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28128" y="1622743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37678" y="1862846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战功总结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56"/>
          <p:cNvSpPr txBox="1">
            <a:spLocks noChangeArrowheads="1"/>
          </p:cNvSpPr>
          <p:nvPr/>
        </p:nvSpPr>
        <p:spPr bwMode="auto">
          <a:xfrm>
            <a:off x="611823" y="1761246"/>
            <a:ext cx="74676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02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28128" y="235179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37678" y="2598866"/>
            <a:ext cx="1807210" cy="1075055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>
                <a:latin typeface="Cascadia Mono" panose="020B0609020000020004" charset="0"/>
                <a:ea typeface="+mj-ea"/>
                <a:sym typeface="+mn-ea"/>
              </a:rPr>
              <a:t>能力体现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67"/>
          <p:cNvSpPr txBox="1">
            <a:spLocks noChangeArrowheads="1"/>
          </p:cNvSpPr>
          <p:nvPr/>
        </p:nvSpPr>
        <p:spPr bwMode="auto">
          <a:xfrm>
            <a:off x="607621" y="2497266"/>
            <a:ext cx="755163" cy="12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03</a:t>
            </a:r>
            <a:endParaRPr kumimoji="1" lang="en-US" altLang="zh-CN" sz="38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28128" y="308781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733233" y="3324671"/>
            <a:ext cx="1807210" cy="1075055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微软雅黑" panose="020B0503020204020204" pitchFamily="34" charset="-122"/>
              </a:rPr>
              <a:t>后续规划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cs typeface="微软雅黑" panose="020B0503020204020204" pitchFamily="34" charset="-122"/>
            </a:endParaRPr>
          </a:p>
        </p:txBody>
      </p:sp>
      <p:sp>
        <p:nvSpPr>
          <p:cNvPr id="11" name="文本框 67"/>
          <p:cNvSpPr txBox="1">
            <a:spLocks noChangeArrowheads="1"/>
          </p:cNvSpPr>
          <p:nvPr/>
        </p:nvSpPr>
        <p:spPr bwMode="auto">
          <a:xfrm>
            <a:off x="621348" y="3223071"/>
            <a:ext cx="71882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04</a:t>
            </a:r>
            <a:endParaRPr kumimoji="1" lang="en-US" altLang="zh-CN" sz="38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523683" y="3813621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后</a:t>
            </a:r>
            <a:r>
              <a:rPr lang="zh-CN" altLang="en-US"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半年规划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>
            <a:off x="889000" y="2149475"/>
            <a:ext cx="2128838" cy="3008313"/>
            <a:chOff x="91336" y="2247901"/>
            <a:chExt cx="1818346" cy="2569978"/>
          </a:xfrm>
        </p:grpSpPr>
        <p:sp>
          <p:nvSpPr>
            <p:cNvPr id="11" name="椭圆 10"/>
            <p:cNvSpPr/>
            <p:nvPr>
              <p:custDataLst>
                <p:tags r:id="rId1"/>
              </p:custDataLst>
            </p:nvPr>
          </p:nvSpPr>
          <p:spPr>
            <a:xfrm>
              <a:off x="308290" y="2345547"/>
              <a:ext cx="1377658" cy="137110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da-DK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Q4 </a:t>
              </a:r>
              <a:r>
                <a: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上</a:t>
              </a: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2"/>
              </p:custDataLst>
            </p:nvPr>
          </p:nvSpPr>
          <p:spPr>
            <a:xfrm>
              <a:off x="275747" y="2247901"/>
              <a:ext cx="1507830" cy="1567754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91336" y="4023404"/>
              <a:ext cx="1818346" cy="7944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l">
                <a:lnSpc>
                  <a:spcPct val="120000"/>
                </a:lnSpc>
              </a:pPr>
              <a:r>
                <a:rPr lang="en-US" altLang="zh-CN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1. </a:t>
              </a:r>
              <a:r>
                <a:rPr lang="zh-CN" altLang="en-US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继续加强服务稳定性</a:t>
              </a:r>
              <a:endParaRPr lang="zh-CN" altLang="en-US" sz="1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2.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双</a:t>
              </a: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 11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大促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</p:grpSp>
      <p:sp>
        <p:nvSpPr>
          <p:cNvPr id="17" name="燕尾形 16"/>
          <p:cNvSpPr/>
          <p:nvPr>
            <p:custDataLst>
              <p:tags r:id="rId4"/>
            </p:custDataLst>
          </p:nvPr>
        </p:nvSpPr>
        <p:spPr>
          <a:xfrm>
            <a:off x="3138488" y="2808288"/>
            <a:ext cx="395288" cy="536575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scadia Mono" panose="020B0609020000020004" charset="0"/>
              <a:ea typeface="黑体" panose="02010609060101010101" charset="-122"/>
              <a:cs typeface="Cascadia Mono" panose="020B0609020000020004" charset="0"/>
            </a:endParaRPr>
          </a:p>
        </p:txBody>
      </p:sp>
      <p:sp>
        <p:nvSpPr>
          <p:cNvPr id="18" name="燕尾形 17"/>
          <p:cNvSpPr/>
          <p:nvPr>
            <p:custDataLst>
              <p:tags r:id="rId5"/>
            </p:custDataLst>
          </p:nvPr>
        </p:nvSpPr>
        <p:spPr>
          <a:xfrm>
            <a:off x="5905500" y="2808288"/>
            <a:ext cx="393700" cy="536575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scadia Mono" panose="020B0609020000020004" charset="0"/>
              <a:ea typeface="黑体" panose="02010609060101010101" charset="-122"/>
              <a:cs typeface="Cascadia Mono" panose="020B0609020000020004" charset="0"/>
            </a:endParaRPr>
          </a:p>
        </p:txBody>
      </p:sp>
      <p:sp>
        <p:nvSpPr>
          <p:cNvPr id="19" name="燕尾形 18"/>
          <p:cNvSpPr/>
          <p:nvPr>
            <p:custDataLst>
              <p:tags r:id="rId6"/>
            </p:custDataLst>
          </p:nvPr>
        </p:nvSpPr>
        <p:spPr>
          <a:xfrm>
            <a:off x="8670925" y="2808288"/>
            <a:ext cx="393700" cy="536575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scadia Mono" panose="020B0609020000020004" charset="0"/>
              <a:ea typeface="黑体" panose="02010609060101010101" charset="-122"/>
              <a:cs typeface="Cascadia Mono" panose="020B0609020000020004" charset="0"/>
            </a:endParaRPr>
          </a:p>
        </p:txBody>
      </p:sp>
      <p:grpSp>
        <p:nvGrpSpPr>
          <p:cNvPr id="20" name="组合 4"/>
          <p:cNvGrpSpPr/>
          <p:nvPr/>
        </p:nvGrpSpPr>
        <p:grpSpPr>
          <a:xfrm>
            <a:off x="3654425" y="2149475"/>
            <a:ext cx="2128838" cy="3016250"/>
            <a:chOff x="2459893" y="2247901"/>
            <a:chExt cx="1818346" cy="2576486"/>
          </a:xfrm>
        </p:grpSpPr>
        <p:sp>
          <p:nvSpPr>
            <p:cNvPr id="22" name="椭圆 21"/>
            <p:cNvSpPr/>
            <p:nvPr>
              <p:custDataLst>
                <p:tags r:id="rId7"/>
              </p:custDataLst>
            </p:nvPr>
          </p:nvSpPr>
          <p:spPr>
            <a:xfrm>
              <a:off x="2683627" y="2346893"/>
              <a:ext cx="1370878" cy="136960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da-DK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Q4 </a:t>
              </a:r>
              <a:r>
                <a: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下</a:t>
              </a: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8"/>
              </p:custDataLst>
            </p:nvPr>
          </p:nvSpPr>
          <p:spPr>
            <a:xfrm>
              <a:off x="2644304" y="2247901"/>
              <a:ext cx="1507830" cy="1567588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2459893" y="4023404"/>
              <a:ext cx="1818346" cy="8009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l">
                <a:lnSpc>
                  <a:spcPct val="120000"/>
                </a:lnSpc>
              </a:pPr>
              <a:r>
                <a:rPr lang="en-US" altLang="zh-CN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1. </a:t>
              </a:r>
              <a:r>
                <a:rPr lang="zh-CN" altLang="en-US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更细力度支持商城组</a:t>
              </a:r>
              <a:endParaRPr lang="zh-CN" altLang="en-US" sz="1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2.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购物车二期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" name="组合 7"/>
          <p:cNvGrpSpPr/>
          <p:nvPr/>
        </p:nvGrpSpPr>
        <p:grpSpPr>
          <a:xfrm>
            <a:off x="6419850" y="2149475"/>
            <a:ext cx="2130425" cy="3000375"/>
            <a:chOff x="4799181" y="2247901"/>
            <a:chExt cx="1818346" cy="2562386"/>
          </a:xfrm>
        </p:grpSpPr>
        <p:sp>
          <p:nvSpPr>
            <p:cNvPr id="28" name="椭圆 27"/>
            <p:cNvSpPr/>
            <p:nvPr>
              <p:custDataLst>
                <p:tags r:id="rId10"/>
              </p:custDataLst>
            </p:nvPr>
          </p:nvSpPr>
          <p:spPr>
            <a:xfrm>
              <a:off x="5022749" y="2346872"/>
              <a:ext cx="1371212" cy="136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da-DK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Q1 </a:t>
              </a:r>
              <a:r>
                <a: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上</a:t>
              </a: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29" name="任意多边形 28"/>
            <p:cNvSpPr/>
            <p:nvPr>
              <p:custDataLst>
                <p:tags r:id="rId11"/>
              </p:custDataLst>
            </p:nvPr>
          </p:nvSpPr>
          <p:spPr>
            <a:xfrm>
              <a:off x="4983455" y="2247901"/>
              <a:ext cx="1508062" cy="1567258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30" name="文本框 26"/>
            <p:cNvSpPr txBox="1"/>
            <p:nvPr>
              <p:custDataLst>
                <p:tags r:id="rId12"/>
              </p:custDataLst>
            </p:nvPr>
          </p:nvSpPr>
          <p:spPr>
            <a:xfrm>
              <a:off x="4799181" y="4023404"/>
              <a:ext cx="1818346" cy="7868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l">
                <a:lnSpc>
                  <a:spcPct val="120000"/>
                </a:lnSpc>
              </a:pPr>
              <a:r>
                <a:rPr lang="en-US" altLang="zh-CN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1. </a:t>
              </a:r>
              <a:r>
                <a:rPr lang="zh-CN" altLang="en-US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更大力度支持数据算法部门</a:t>
              </a:r>
              <a:endParaRPr lang="zh-CN" altLang="en-US" sz="1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2.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数据安全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3.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年货节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组合 10"/>
          <p:cNvGrpSpPr/>
          <p:nvPr/>
        </p:nvGrpSpPr>
        <p:grpSpPr>
          <a:xfrm>
            <a:off x="9186863" y="2149475"/>
            <a:ext cx="2128837" cy="3059113"/>
            <a:chOff x="7167740" y="2247901"/>
            <a:chExt cx="1818346" cy="2613363"/>
          </a:xfrm>
        </p:grpSpPr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7362999" y="2346903"/>
              <a:ext cx="1369523" cy="136974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da-DK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Q1 </a:t>
              </a:r>
              <a:r>
                <a: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下</a:t>
              </a: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33" name="任意多边形 32"/>
            <p:cNvSpPr/>
            <p:nvPr>
              <p:custDataLst>
                <p:tags r:id="rId14"/>
              </p:custDataLst>
            </p:nvPr>
          </p:nvSpPr>
          <p:spPr>
            <a:xfrm>
              <a:off x="7322320" y="2247901"/>
              <a:ext cx="1509186" cy="1567746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34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7167740" y="4023404"/>
              <a:ext cx="1818346" cy="83786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l">
                <a:lnSpc>
                  <a:spcPct val="120000"/>
                </a:lnSpc>
              </a:pPr>
              <a:r>
                <a:rPr lang="en-US" altLang="zh-CN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1. </a:t>
              </a:r>
              <a:r>
                <a:rPr lang="zh-CN" altLang="en-US" sz="1400" b="1">
                  <a:latin typeface="Cascadia Mono" panose="020B0609020000020004" charset="0"/>
                  <a:ea typeface="宋体" panose="02010600030101010101" pitchFamily="2" charset="-122"/>
                  <a:cs typeface="Cascadia Mono" panose="020B0609020000020004" charset="0"/>
                  <a:sym typeface="+mn-ea"/>
                </a:rPr>
                <a:t>降低研发对接的心智负担</a:t>
              </a:r>
              <a:endParaRPr lang="zh-CN" altLang="en-US" sz="1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2.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接口面向国际化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微软雅黑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3. </a:t>
              </a:r>
              <a:r>
                <a:rPr lang="zh-CN" altLang="en-US" sz="1400" b="1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微软雅黑" panose="020B0503020204020204" pitchFamily="34" charset="-122"/>
                </a:rPr>
                <a:t>购物车三期</a:t>
              </a:r>
              <a:endParaRPr lang="zh-CN" altLang="en-US" sz="1400" b="1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服务稳定性持续加固是护城河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361440"/>
            <a:ext cx="1528445" cy="1925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3618865"/>
            <a:ext cx="4145280" cy="2777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30" y="1361440"/>
            <a:ext cx="5715000" cy="3790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12975" y="145796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</a:rPr>
              <a:t>之前稳定性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8695" y="31229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Cascadia Mono" panose="020B0609020000020004" charset="0"/>
              </a:rPr>
              <a:t>现在稳定性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2540" y="2701290"/>
            <a:ext cx="459740" cy="1234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>
                <a:latin typeface="Cascadia Mono" panose="020B0609020000020004" charset="0"/>
              </a:rPr>
              <a:t>下半年计划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820670" y="1814195"/>
            <a:ext cx="133350" cy="1322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533775" y="3270250"/>
            <a:ext cx="1544320" cy="118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更多想象力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5745" y="2806700"/>
            <a:ext cx="50825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1. </a:t>
            </a:r>
            <a:r>
              <a:rPr lang="zh-CN" altLang="en-US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跨界联动</a:t>
            </a:r>
            <a:r>
              <a:rPr lang="en-US" altLang="zh-CN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- </a:t>
            </a:r>
            <a:r>
              <a:rPr lang="zh-CN" altLang="en-US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拉新</a:t>
            </a:r>
            <a:endParaRPr lang="zh-CN" altLang="en-US" sz="28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  <a:p>
            <a:endParaRPr lang="zh-CN" altLang="en-US" sz="28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  <a:p>
            <a:r>
              <a:rPr lang="en-US" altLang="zh-CN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2. </a:t>
            </a:r>
            <a:r>
              <a:rPr lang="zh-CN" altLang="en-US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呵护老用户</a:t>
            </a:r>
            <a:r>
              <a:rPr lang="en-US" altLang="zh-CN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- </a:t>
            </a:r>
            <a:r>
              <a:rPr lang="zh-CN" altLang="en-US" sz="28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留存</a:t>
            </a:r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 </a:t>
            </a:r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</p:txBody>
      </p:sp>
      <p:pic>
        <p:nvPicPr>
          <p:cNvPr id="31746" name="图片 7" descr="C:\Users\admin\Desktop\2图示图\image3 (2).jpegimage3 (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4830" y="1662748"/>
            <a:ext cx="4483100" cy="3875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跨界联动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拉新</a:t>
            </a:r>
            <a:r>
              <a:rPr lang="en-US" altLang="zh-CN">
                <a:latin typeface="Ubuntu Mono" panose="020B0509030602030204" charset="0"/>
                <a:cs typeface="Ubuntu Mono" panose="020B0509030602030204" charset="0"/>
              </a:rPr>
              <a:t> </a:t>
            </a:r>
            <a:endParaRPr lang="en-US" altLang="zh-CN">
              <a:latin typeface="Ubuntu Mono" panose="020B0509030602030204" charset="0"/>
              <a:cs typeface="Ubuntu Mono" panose="020B0509030602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9535" y="1301115"/>
            <a:ext cx="4787900" cy="4899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呵护老用户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留存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35" y="1389380"/>
            <a:ext cx="987615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标签是什么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7970" y="1324610"/>
            <a:ext cx="331914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标签管理后台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-91" r="49983"/>
          <a:stretch>
            <a:fillRect/>
          </a:stretch>
        </p:blipFill>
        <p:spPr>
          <a:xfrm>
            <a:off x="544830" y="1130300"/>
            <a:ext cx="4695190" cy="4884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38741" b="-187"/>
          <a:stretch>
            <a:fillRect/>
          </a:stretch>
        </p:blipFill>
        <p:spPr>
          <a:xfrm>
            <a:off x="5527040" y="1130300"/>
            <a:ext cx="6061710" cy="50920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13568" y="1515110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altLang="zh-CN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7858" y="1482090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en-US" altLang="zh-CN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标签系统业务架构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1129030"/>
            <a:ext cx="865822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实现的要点和难点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7000" y="1264920"/>
            <a:ext cx="5822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1. 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QPS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非常高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和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业务模型膨胀非常快</a:t>
            </a:r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 </a:t>
            </a:r>
            <a:endParaRPr lang="en-US" altLang="zh-CN" sz="24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超高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QPS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1845" y="1762125"/>
            <a:ext cx="4591050" cy="333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929130"/>
            <a:ext cx="779145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1. </a:t>
            </a:r>
            <a:r>
              <a:rPr lang="zh-CN" altLang="en-US">
                <a:latin typeface="Cascadia Mono" panose="020B0609020000020004" charset="0"/>
                <a:cs typeface="Cascadia Mono" panose="020B0609020000020004" charset="0"/>
                <a:sym typeface="+mn-ea"/>
              </a:rPr>
              <a:t>自我介绍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工作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职责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29" name="文本框 9"/>
          <p:cNvSpPr txBox="1">
            <a:spLocks noChangeArrowheads="1"/>
          </p:cNvSpPr>
          <p:nvPr/>
        </p:nvSpPr>
        <p:spPr bwMode="auto">
          <a:xfrm>
            <a:off x="593226" y="1671703"/>
            <a:ext cx="1415601" cy="8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zh-CN" altLang="en-US" sz="240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Arial" panose="020B0604020202020204" pitchFamily="34" charset="0"/>
              </a:rPr>
              <a:t>所属部门</a:t>
            </a:r>
            <a:endParaRPr kumimoji="1" lang="zh-CN" altLang="en-US" sz="24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"/>
          <p:cNvSpPr txBox="1"/>
          <p:nvPr/>
        </p:nvSpPr>
        <p:spPr>
          <a:xfrm>
            <a:off x="2365375" y="1530985"/>
            <a:ext cx="8225155" cy="1075055"/>
          </a:xfrm>
          <a:prstGeom prst="rect">
            <a:avLst/>
          </a:prstGeom>
          <a:noFill/>
        </p:spPr>
        <p:txBody>
          <a:bodyPr wrap="squar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有品电商部·研发部·电商中台 交易中台组</a:t>
            </a:r>
            <a:endParaRPr kumimoji="1" lang="zh-CN" alt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47" name="直接连接符 10"/>
          <p:cNvCxnSpPr/>
          <p:nvPr/>
        </p:nvCxnSpPr>
        <p:spPr>
          <a:xfrm>
            <a:off x="2170780" y="1985090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61"/>
          <p:cNvSpPr txBox="1"/>
          <p:nvPr/>
        </p:nvSpPr>
        <p:spPr>
          <a:xfrm>
            <a:off x="2365375" y="3048000"/>
            <a:ext cx="9060815" cy="1813560"/>
          </a:xfrm>
          <a:prstGeom prst="rect">
            <a:avLst/>
          </a:prstGeom>
          <a:noFill/>
        </p:spPr>
        <p:txBody>
          <a:bodyPr wrap="squar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kumimoji="1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有品中台技术部</a:t>
            </a:r>
            <a:r>
              <a:rPr kumimoji="1" 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购物车</a:t>
            </a:r>
            <a:r>
              <a:rPr kumimoji="1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技术组</a:t>
            </a:r>
            <a:r>
              <a:rPr kumimoji="1"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 Leader</a:t>
            </a:r>
            <a:endParaRPr kumimoji="1" lang="zh-CN" sz="2800" dirty="0" smtClean="0">
              <a:solidFill>
                <a:schemeClr val="bg1">
                  <a:lumMod val="50000"/>
                </a:schemeClr>
              </a:solidFill>
              <a:latin typeface="Cascadia Mono" panose="020B0609020000020004" charset="0"/>
              <a:cs typeface="Cascadia Mono" panose="020B0609020000020004" charset="0"/>
              <a:sym typeface="+mn-ea"/>
            </a:endParaRPr>
          </a:p>
          <a:p>
            <a:pPr algn="l" defTabSz="1154430">
              <a:lnSpc>
                <a:spcPct val="200000"/>
              </a:lnSpc>
              <a:defRPr/>
            </a:pPr>
            <a:r>
              <a:rPr kumimoji="1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有品</a:t>
            </a:r>
            <a:r>
              <a:rPr kumimoji="1" 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中台购物车和标签</a:t>
            </a:r>
            <a:r>
              <a:rPr kumimoji="1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业务技术</a:t>
            </a:r>
            <a:r>
              <a:rPr kumimoji="1" 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研发</a:t>
            </a:r>
            <a:endParaRPr kumimoji="1" 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3" name="文本框 63"/>
          <p:cNvSpPr txBox="1">
            <a:spLocks noChangeArrowheads="1"/>
          </p:cNvSpPr>
          <p:nvPr/>
        </p:nvSpPr>
        <p:spPr bwMode="auto">
          <a:xfrm>
            <a:off x="588334" y="3178615"/>
            <a:ext cx="1415601" cy="8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zh-CN" altLang="en-US" sz="24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4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4" name="直接连接符 64"/>
          <p:cNvCxnSpPr/>
          <p:nvPr/>
        </p:nvCxnSpPr>
        <p:spPr>
          <a:xfrm>
            <a:off x="2174590" y="3501787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业务模型膨胀非常快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9030" y="2317750"/>
            <a:ext cx="99250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有品截至目前有</a:t>
            </a:r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 31 </a:t>
            </a:r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万多种商品</a:t>
            </a:r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. </a:t>
            </a:r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其中</a:t>
            </a:r>
            <a:r>
              <a:rPr lang="zh-CN" altLang="en-US" sz="2800" b="1">
                <a:latin typeface="Cascadia Mono" panose="020B0609020000020004" charset="0"/>
                <a:cs typeface="Cascadia Mono" panose="020B0609020000020004" charset="0"/>
              </a:rPr>
              <a:t>特别热</a:t>
            </a:r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的</a:t>
            </a:r>
            <a:r>
              <a:rPr lang="zh-CN" altLang="en-US" sz="2800" b="1">
                <a:latin typeface="Cascadia Mono" panose="020B0609020000020004" charset="0"/>
                <a:cs typeface="Cascadia Mono" panose="020B0609020000020004" charset="0"/>
              </a:rPr>
              <a:t>标签会被打在几万</a:t>
            </a:r>
            <a:r>
              <a:rPr lang="zh-CN" altLang="en-US" sz="28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到</a:t>
            </a:r>
            <a:r>
              <a:rPr lang="zh-CN" altLang="en-US" sz="2800" b="1">
                <a:latin typeface="Cascadia Mono" panose="020B0609020000020004" charset="0"/>
                <a:cs typeface="Cascadia Mono" panose="020B0609020000020004" charset="0"/>
              </a:rPr>
              <a:t>十几万个商品上</a:t>
            </a:r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. </a:t>
            </a:r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并且存在通过</a:t>
            </a:r>
            <a:r>
              <a:rPr lang="zh-CN" altLang="en-US" sz="2800" b="1">
                <a:latin typeface="Cascadia Mono" panose="020B0609020000020004" charset="0"/>
                <a:cs typeface="Cascadia Mono" panose="020B0609020000020004" charset="0"/>
              </a:rPr>
              <a:t>标签</a:t>
            </a:r>
            <a:r>
              <a:rPr lang="en-US" altLang="zh-CN" sz="2800" b="1">
                <a:latin typeface="Cascadia Mono" panose="020B0609020000020004" charset="0"/>
                <a:cs typeface="Cascadia Mono" panose="020B0609020000020004" charset="0"/>
              </a:rPr>
              <a:t> id </a:t>
            </a:r>
            <a:r>
              <a:rPr lang="zh-CN" altLang="en-US" sz="2800" b="1">
                <a:latin typeface="Cascadia Mono" panose="020B0609020000020004" charset="0"/>
                <a:cs typeface="Cascadia Mono" panose="020B0609020000020004" charset="0"/>
              </a:rPr>
              <a:t>获取所有被打上标商品信息</a:t>
            </a:r>
            <a:r>
              <a:rPr lang="zh-CN" altLang="en-US" sz="2800">
                <a:latin typeface="Cascadia Mono" panose="020B0609020000020004" charset="0"/>
                <a:cs typeface="Cascadia Mono" panose="020B0609020000020004" charset="0"/>
              </a:rPr>
              <a:t>业务</a:t>
            </a:r>
            <a:r>
              <a:rPr lang="en-US" altLang="zh-CN" sz="2800">
                <a:latin typeface="Cascadia Mono" panose="020B0609020000020004" charset="0"/>
                <a:cs typeface="Cascadia Mono" panose="020B0609020000020004" charset="0"/>
              </a:rPr>
              <a:t>!!!</a:t>
            </a:r>
            <a:endParaRPr lang="en-US" altLang="zh-CN" sz="28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成果收益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grpSp>
        <p:nvGrpSpPr>
          <p:cNvPr id="30721" name="组合 1"/>
          <p:cNvGrpSpPr/>
          <p:nvPr/>
        </p:nvGrpSpPr>
        <p:grpSpPr>
          <a:xfrm>
            <a:off x="1349375" y="1922463"/>
            <a:ext cx="4140200" cy="1654175"/>
            <a:chOff x="2124" y="3027"/>
            <a:chExt cx="6522" cy="2606"/>
          </a:xfrm>
        </p:grpSpPr>
        <p:sp>
          <p:nvSpPr>
            <p:cNvPr id="30" name="矩形 29"/>
            <p:cNvSpPr/>
            <p:nvPr>
              <p:custDataLst>
                <p:tags r:id="rId1"/>
              </p:custDataLst>
            </p:nvPr>
          </p:nvSpPr>
          <p:spPr>
            <a:xfrm>
              <a:off x="2366" y="3506"/>
              <a:ext cx="1255" cy="12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Arial" panose="020B0604020202020204" pitchFamily="34" charset="0"/>
                </a:rPr>
                <a:t>01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2"/>
              </p:custDataLst>
            </p:nvPr>
          </p:nvSpPr>
          <p:spPr>
            <a:xfrm>
              <a:off x="2124" y="3245"/>
              <a:ext cx="1733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30724" name="文本框 38"/>
            <p:cNvSpPr txBox="1"/>
            <p:nvPr>
              <p:custDataLst>
                <p:tags r:id="rId3"/>
              </p:custDataLst>
            </p:nvPr>
          </p:nvSpPr>
          <p:spPr>
            <a:xfrm>
              <a:off x="4132" y="302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业务梳理</a:t>
              </a:r>
              <a:r>
                <a:rPr lang="en-US" altLang="zh-CN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+ </a:t>
              </a:r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明确定位</a:t>
              </a:r>
              <a:endParaRPr lang="zh-CN" altLang="en-US" sz="2000" b="1" dirty="0">
                <a:solidFill>
                  <a:srgbClr val="40404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725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4132" y="380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应对标签业务断层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同产品互相合作梳理业务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输出文档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明确定位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(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承载那些业务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囊括那些角色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)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26" name="组合 2"/>
          <p:cNvGrpSpPr/>
          <p:nvPr/>
        </p:nvGrpSpPr>
        <p:grpSpPr>
          <a:xfrm>
            <a:off x="6616700" y="1922463"/>
            <a:ext cx="4141788" cy="1654175"/>
            <a:chOff x="10420" y="3027"/>
            <a:chExt cx="6523" cy="2606"/>
          </a:xfrm>
        </p:grpSpPr>
        <p:sp>
          <p:nvSpPr>
            <p:cNvPr id="43" name="矩形 42"/>
            <p:cNvSpPr/>
            <p:nvPr>
              <p:custDataLst>
                <p:tags r:id="rId5"/>
              </p:custDataLst>
            </p:nvPr>
          </p:nvSpPr>
          <p:spPr>
            <a:xfrm>
              <a:off x="10662" y="3509"/>
              <a:ext cx="1255" cy="12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Arial" panose="020B0604020202020204" pitchFamily="34" charset="0"/>
                </a:rPr>
                <a:t>02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44" name="任意多边形 43"/>
            <p:cNvSpPr/>
            <p:nvPr>
              <p:custDataLst>
                <p:tags r:id="rId6"/>
              </p:custDataLst>
            </p:nvPr>
          </p:nvSpPr>
          <p:spPr>
            <a:xfrm>
              <a:off x="10420" y="3247"/>
              <a:ext cx="1735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30729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2429" y="302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en-US" altLang="zh-CN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618 816 </a:t>
              </a:r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新后台</a:t>
              </a:r>
              <a:r>
                <a:rPr lang="en-US" altLang="zh-CN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需求</a:t>
              </a:r>
              <a:endParaRPr lang="zh-CN" altLang="en-US" sz="2000" b="1" dirty="0">
                <a:solidFill>
                  <a:srgbClr val="40404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730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12428" y="380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618 816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信息流需求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新的标签后台需求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替代规则的场景需求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.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接手中不影响业务快速展开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.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31" name="组合 3"/>
          <p:cNvGrpSpPr/>
          <p:nvPr/>
        </p:nvGrpSpPr>
        <p:grpSpPr>
          <a:xfrm>
            <a:off x="1349375" y="4284663"/>
            <a:ext cx="4140200" cy="1654175"/>
            <a:chOff x="2124" y="6747"/>
            <a:chExt cx="6522" cy="2606"/>
          </a:xfrm>
        </p:grpSpPr>
        <p:sp>
          <p:nvSpPr>
            <p:cNvPr id="48" name="矩形 47"/>
            <p:cNvSpPr/>
            <p:nvPr>
              <p:custDataLst>
                <p:tags r:id="rId9"/>
              </p:custDataLst>
            </p:nvPr>
          </p:nvSpPr>
          <p:spPr>
            <a:xfrm>
              <a:off x="2384" y="7216"/>
              <a:ext cx="1255" cy="129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Arial" panose="020B0604020202020204" pitchFamily="34" charset="0"/>
                </a:rPr>
                <a:t>03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49" name="任意多边形 48"/>
            <p:cNvSpPr/>
            <p:nvPr>
              <p:custDataLst>
                <p:tags r:id="rId10"/>
              </p:custDataLst>
            </p:nvPr>
          </p:nvSpPr>
          <p:spPr>
            <a:xfrm>
              <a:off x="2124" y="6955"/>
              <a:ext cx="1733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30734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4132" y="674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多次系统化审计翻修代码</a:t>
              </a:r>
              <a:endParaRPr lang="zh-CN" altLang="en-US" sz="2000" b="1" dirty="0">
                <a:solidFill>
                  <a:srgbClr val="40404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735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4132" y="752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1.5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个人力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+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闲暇时间持续技术迭代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review,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沟通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(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各个业务方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各个技术对方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).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删繁就简</a:t>
              </a:r>
              <a:endParaRPr lang="zh-CN" altLang="en-US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36" name="组合 4"/>
          <p:cNvGrpSpPr/>
          <p:nvPr/>
        </p:nvGrpSpPr>
        <p:grpSpPr>
          <a:xfrm>
            <a:off x="6616700" y="4276725"/>
            <a:ext cx="4141788" cy="1655763"/>
            <a:chOff x="10420" y="6736"/>
            <a:chExt cx="6522" cy="2606"/>
          </a:xfrm>
        </p:grpSpPr>
        <p:sp>
          <p:nvSpPr>
            <p:cNvPr id="53" name="矩形 52"/>
            <p:cNvSpPr/>
            <p:nvPr>
              <p:custDataLst>
                <p:tags r:id="rId13"/>
              </p:custDataLst>
            </p:nvPr>
          </p:nvSpPr>
          <p:spPr>
            <a:xfrm>
              <a:off x="10661" y="7217"/>
              <a:ext cx="1255" cy="129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Arial" panose="020B0604020202020204" pitchFamily="34" charset="0"/>
                </a:rPr>
                <a:t>04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54" name="任意多边形 53"/>
            <p:cNvSpPr/>
            <p:nvPr>
              <p:custDataLst>
                <p:tags r:id="rId14"/>
              </p:custDataLst>
            </p:nvPr>
          </p:nvSpPr>
          <p:spPr>
            <a:xfrm>
              <a:off x="10420" y="6956"/>
              <a:ext cx="1735" cy="1794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Arial" panose="020B0604020202020204" pitchFamily="34" charset="0"/>
              </a:endParaRPr>
            </a:p>
          </p:txBody>
        </p:sp>
        <p:sp>
          <p:nvSpPr>
            <p:cNvPr id="30739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12428" y="6736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技术架构升级</a:t>
              </a:r>
              <a:endParaRPr lang="zh-CN" altLang="en-US" sz="2000" b="1" dirty="0">
                <a:solidFill>
                  <a:srgbClr val="40404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740" name="文本框 55"/>
            <p:cNvSpPr txBox="1"/>
            <p:nvPr>
              <p:custDataLst>
                <p:tags r:id="rId16"/>
              </p:custDataLst>
            </p:nvPr>
          </p:nvSpPr>
          <p:spPr>
            <a:xfrm>
              <a:off x="12428" y="7510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技术架构调整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,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从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4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个核心服务架构模式调整为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3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个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. </a:t>
              </a:r>
              <a:r>
                <a:rPr lang="zh-CN" altLang="en-US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项目维护复杂度下降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25%.</a:t>
              </a:r>
              <a:r>
                <a:rPr lang="en-US" altLang="zh-CN" sz="14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sym typeface="Arial" panose="020B0604020202020204" pitchFamily="34" charset="0"/>
                </a:rPr>
                <a:t> </a:t>
              </a:r>
              <a:endParaRPr lang="en-US" altLang="zh-CN" sz="14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后半年规划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3" name="任意多边形 40"/>
          <p:cNvSpPr/>
          <p:nvPr>
            <p:custDataLst>
              <p:tags r:id="rId1"/>
            </p:custDataLst>
          </p:nvPr>
        </p:nvSpPr>
        <p:spPr>
          <a:xfrm>
            <a:off x="2289175" y="3176588"/>
            <a:ext cx="7713663" cy="1258888"/>
          </a:xfrm>
          <a:custGeom>
            <a:avLst/>
            <a:gdLst>
              <a:gd name="connsiteX0" fmla="*/ 0 w 7803715"/>
              <a:gd name="connsiteY0" fmla="*/ 620082 h 1273140"/>
              <a:gd name="connsiteX1" fmla="*/ 2116899 w 7803715"/>
              <a:gd name="connsiteY1" fmla="*/ 131567 h 1273140"/>
              <a:gd name="connsiteX2" fmla="*/ 4972833 w 7803715"/>
              <a:gd name="connsiteY2" fmla="*/ 1271435 h 1273140"/>
              <a:gd name="connsiteX3" fmla="*/ 6363222 w 7803715"/>
              <a:gd name="connsiteY3" fmla="*/ 382087 h 1273140"/>
              <a:gd name="connsiteX4" fmla="*/ 6926893 w 7803715"/>
              <a:gd name="connsiteY4" fmla="*/ 106515 h 1273140"/>
              <a:gd name="connsiteX5" fmla="*/ 7590773 w 7803715"/>
              <a:gd name="connsiteY5" fmla="*/ 6306 h 1273140"/>
              <a:gd name="connsiteX6" fmla="*/ 7803715 w 7803715"/>
              <a:gd name="connsiteY6" fmla="*/ 18833 h 127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3715" h="1273140">
                <a:moveTo>
                  <a:pt x="0" y="620082"/>
                </a:moveTo>
                <a:cubicBezTo>
                  <a:pt x="644047" y="321545"/>
                  <a:pt x="1288094" y="23008"/>
                  <a:pt x="2116899" y="131567"/>
                </a:cubicBezTo>
                <a:cubicBezTo>
                  <a:pt x="2945705" y="240126"/>
                  <a:pt x="4265113" y="1229682"/>
                  <a:pt x="4972833" y="1271435"/>
                </a:cubicBezTo>
                <a:cubicBezTo>
                  <a:pt x="5680553" y="1313188"/>
                  <a:pt x="6037545" y="576240"/>
                  <a:pt x="6363222" y="382087"/>
                </a:cubicBezTo>
                <a:cubicBezTo>
                  <a:pt x="6688899" y="187934"/>
                  <a:pt x="6722301" y="169145"/>
                  <a:pt x="6926893" y="106515"/>
                </a:cubicBezTo>
                <a:cubicBezTo>
                  <a:pt x="7131485" y="43885"/>
                  <a:pt x="7444636" y="20920"/>
                  <a:pt x="7590773" y="6306"/>
                </a:cubicBezTo>
                <a:cubicBezTo>
                  <a:pt x="7736910" y="-8308"/>
                  <a:pt x="7770312" y="5262"/>
                  <a:pt x="7803715" y="18833"/>
                </a:cubicBezTo>
              </a:path>
            </a:pathLst>
          </a:cu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scadia Mono" panose="020B0609020000020004" charset="0"/>
              <a:ea typeface="黑体" panose="02010609060101010101" charset="-122"/>
              <a:cs typeface="Cascadia Mono" panose="020B0609020000020004" charset="0"/>
            </a:endParaRPr>
          </a:p>
        </p:txBody>
      </p:sp>
      <p:grpSp>
        <p:nvGrpSpPr>
          <p:cNvPr id="18434" name="组合 29"/>
          <p:cNvGrpSpPr/>
          <p:nvPr/>
        </p:nvGrpSpPr>
        <p:grpSpPr>
          <a:xfrm>
            <a:off x="6273800" y="2684463"/>
            <a:ext cx="1871663" cy="2709862"/>
            <a:chOff x="9918" y="4171"/>
            <a:chExt cx="2983" cy="4316"/>
          </a:xfrm>
        </p:grpSpPr>
        <p:sp>
          <p:nvSpPr>
            <p:cNvPr id="9" name="泪滴形 8"/>
            <p:cNvSpPr/>
            <p:nvPr>
              <p:custDataLst>
                <p:tags r:id="rId2"/>
              </p:custDataLst>
            </p:nvPr>
          </p:nvSpPr>
          <p:spPr>
            <a:xfrm rot="8100436">
              <a:off x="10654" y="4171"/>
              <a:ext cx="1510" cy="1512"/>
            </a:xfrm>
            <a:prstGeom prst="teardrop">
              <a:avLst/>
            </a:prstGeom>
            <a:noFill/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0664" y="4272"/>
              <a:ext cx="1458" cy="1465"/>
            </a:xfrm>
            <a:prstGeom prst="rect">
              <a:avLst/>
            </a:prstGeom>
            <a:noFill/>
          </p:spPr>
          <p:txBody>
            <a:bodyPr anchor="ctr"/>
            <a:p>
              <a:pPr marR="0" algn="ctr" defTabSz="914400" fontAlgn="auto">
                <a:buClrTx/>
                <a:buSzTx/>
                <a:buFontTx/>
                <a:buNone/>
                <a:defRPr/>
              </a:pPr>
              <a:r>
                <a:rPr kumimoji="0" lang="en-US" sz="3600" kern="1200" cap="none" spc="0" normalizeH="0" baseline="0" noProof="1">
                  <a:solidFill>
                    <a:schemeClr val="accent3">
                      <a:lumMod val="75000"/>
                    </a:schemeClr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03</a:t>
              </a:r>
              <a:endParaRPr kumimoji="0" lang="en-US" sz="3600" kern="1200" cap="none" spc="0" normalizeH="0" baseline="0" noProof="1">
                <a:solidFill>
                  <a:schemeClr val="accent3">
                    <a:lumMod val="75000"/>
                  </a:schemeClr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18437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9918" y="7881"/>
              <a:ext cx="2983" cy="6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>
                <a:lnSpc>
                  <a:spcPct val="90000"/>
                </a:lnSpc>
              </a:pPr>
              <a:r>
                <a:rPr lang="en-US" altLang="da-DK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2022 Q1 </a:t>
              </a:r>
              <a:r>
                <a:rPr lang="zh-CN" altLang="en-US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季度</a:t>
              </a:r>
              <a:endParaRPr lang="zh-CN" altLang="en-US" sz="15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38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9918" y="7202"/>
              <a:ext cx="2983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p>
              <a:pPr algn="ctr">
                <a:lnSpc>
                  <a:spcPct val="90000"/>
                </a:lnSpc>
              </a:pPr>
              <a:r>
                <a:rPr lang="zh-CN" b="1" dirty="0">
                  <a:solidFill>
                    <a:srgbClr val="595959"/>
                  </a:solidFill>
                  <a:latin typeface="Cascadia Mono" panose="020B0609020000020004" charset="0"/>
                  <a:ea typeface="黑体" panose="02010609060101010101" charset="-122"/>
                </a:rPr>
                <a:t>双向做减法</a:t>
              </a:r>
              <a:endParaRPr lang="zh-CN" b="1" dirty="0">
                <a:solidFill>
                  <a:srgbClr val="595959"/>
                </a:solidFill>
                <a:latin typeface="Cascadia Mono" panose="020B0609020000020004" charset="0"/>
                <a:ea typeface="黑体" panose="02010609060101010101" charset="-122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6"/>
              </p:custDataLst>
            </p:nvPr>
          </p:nvSpPr>
          <p:spPr>
            <a:xfrm>
              <a:off x="11279" y="6803"/>
              <a:ext cx="261" cy="2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7"/>
              </p:custDataLst>
            </p:nvPr>
          </p:nvCxnSpPr>
          <p:spPr>
            <a:xfrm>
              <a:off x="11411" y="6103"/>
              <a:ext cx="0" cy="68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41" name="组合 28"/>
          <p:cNvGrpSpPr/>
          <p:nvPr/>
        </p:nvGrpSpPr>
        <p:grpSpPr>
          <a:xfrm>
            <a:off x="3446463" y="2309813"/>
            <a:ext cx="1872290" cy="2728912"/>
            <a:chOff x="5415" y="3573"/>
            <a:chExt cx="2983" cy="4348"/>
          </a:xfrm>
        </p:grpSpPr>
        <p:sp>
          <p:nvSpPr>
            <p:cNvPr id="7" name="泪滴形 6"/>
            <p:cNvSpPr/>
            <p:nvPr>
              <p:custDataLst>
                <p:tags r:id="rId8"/>
              </p:custDataLst>
            </p:nvPr>
          </p:nvSpPr>
          <p:spPr>
            <a:xfrm rot="18886495">
              <a:off x="6151" y="6411"/>
              <a:ext cx="1510" cy="1510"/>
            </a:xfrm>
            <a:prstGeom prst="teardrop">
              <a:avLst/>
            </a:prstGeom>
            <a:noFill/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43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142" y="6494"/>
              <a:ext cx="1460" cy="13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p>
              <a:pPr algn="ctr"/>
              <a:r>
                <a:rPr lang="en-US" altLang="zh-CN" sz="3600" dirty="0">
                  <a:solidFill>
                    <a:srgbClr val="5A6F8D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02</a:t>
              </a:r>
              <a:endParaRPr lang="en-US" altLang="zh-CN" sz="3600" dirty="0">
                <a:solidFill>
                  <a:srgbClr val="5A6F8D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44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5415" y="4252"/>
              <a:ext cx="2983" cy="5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>
                <a:lnSpc>
                  <a:spcPct val="90000"/>
                </a:lnSpc>
              </a:pPr>
              <a:r>
                <a:rPr lang="en-US" altLang="da-DK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2021 Q4 </a:t>
              </a:r>
              <a:r>
                <a:rPr lang="zh-CN" altLang="en-US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季度</a:t>
              </a:r>
              <a:endParaRPr lang="zh-CN" altLang="en-US" sz="15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45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5415" y="3573"/>
              <a:ext cx="2983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p>
              <a:pPr algn="ctr">
                <a:lnSpc>
                  <a:spcPct val="90000"/>
                </a:lnSpc>
              </a:pPr>
              <a:r>
                <a:rPr lang="zh-CN" altLang="en-US" b="1" dirty="0">
                  <a:solidFill>
                    <a:srgbClr val="595959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二期迁移和双</a:t>
              </a:r>
              <a:r>
                <a:rPr lang="en-US" altLang="zh-CN" b="1" dirty="0">
                  <a:solidFill>
                    <a:srgbClr val="595959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11</a:t>
              </a:r>
              <a:endParaRPr lang="en-US" altLang="zh-CN" b="1" dirty="0">
                <a:solidFill>
                  <a:srgbClr val="595959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2"/>
              </p:custDataLst>
            </p:nvPr>
          </p:nvSpPr>
          <p:spPr>
            <a:xfrm>
              <a:off x="6776" y="5002"/>
              <a:ext cx="261" cy="26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3"/>
              </p:custDataLst>
            </p:nvPr>
          </p:nvCxnSpPr>
          <p:spPr>
            <a:xfrm>
              <a:off x="6907" y="5331"/>
              <a:ext cx="0" cy="68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48" name="组合 30"/>
          <p:cNvGrpSpPr/>
          <p:nvPr/>
        </p:nvGrpSpPr>
        <p:grpSpPr>
          <a:xfrm>
            <a:off x="9037638" y="2200275"/>
            <a:ext cx="1872290" cy="2724150"/>
            <a:chOff x="14321" y="3399"/>
            <a:chExt cx="2983" cy="4339"/>
          </a:xfrm>
        </p:grpSpPr>
        <p:sp>
          <p:nvSpPr>
            <p:cNvPr id="4" name="泪滴形 3"/>
            <p:cNvSpPr/>
            <p:nvPr>
              <p:custDataLst>
                <p:tags r:id="rId14"/>
              </p:custDataLst>
            </p:nvPr>
          </p:nvSpPr>
          <p:spPr>
            <a:xfrm rot="18886495">
              <a:off x="15056" y="6227"/>
              <a:ext cx="1512" cy="1510"/>
            </a:xfrm>
            <a:prstGeom prst="teardrop">
              <a:avLst/>
            </a:prstGeom>
            <a:noFill/>
            <a:ln w="317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5031" y="6330"/>
              <a:ext cx="1497" cy="1246"/>
            </a:xfrm>
            <a:prstGeom prst="rect">
              <a:avLst/>
            </a:prstGeom>
            <a:noFill/>
          </p:spPr>
          <p:txBody>
            <a:bodyPr anchor="ctr"/>
            <a:p>
              <a:pPr marR="0" algn="ctr" defTabSz="914400" fontAlgn="auto">
                <a:buClrTx/>
                <a:buSzTx/>
                <a:buFontTx/>
                <a:buNone/>
                <a:defRPr/>
              </a:pPr>
              <a:r>
                <a:rPr kumimoji="0" lang="en-US" altLang="zh-CN" sz="3600" kern="1200" cap="none" spc="0" normalizeH="0" baseline="0" noProof="1">
                  <a:solidFill>
                    <a:schemeClr val="accent4">
                      <a:lumMod val="75000"/>
                    </a:schemeClr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  <a:sym typeface="+mn-ea"/>
                </a:rPr>
                <a:t>04</a:t>
              </a:r>
              <a:endParaRPr kumimoji="0" lang="en-US" altLang="zh-CN" sz="3600" kern="1200" cap="none" spc="0" normalizeH="0" baseline="0" noProof="1">
                <a:solidFill>
                  <a:schemeClr val="accent4">
                    <a:lumMod val="75000"/>
                  </a:schemeClr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  <a:sym typeface="+mn-ea"/>
              </a:endParaRPr>
            </a:p>
          </p:txBody>
        </p:sp>
        <p:sp>
          <p:nvSpPr>
            <p:cNvPr id="18451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4321" y="4078"/>
              <a:ext cx="2983" cy="5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>
                <a:lnSpc>
                  <a:spcPct val="90000"/>
                </a:lnSpc>
              </a:pPr>
              <a:r>
                <a:rPr lang="en-US" altLang="da-DK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2022 Q1 </a:t>
              </a:r>
              <a:r>
                <a:rPr lang="zh-CN" altLang="en-US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季度</a:t>
              </a:r>
              <a:endParaRPr lang="zh-CN" altLang="en-US" sz="15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52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14321" y="3399"/>
              <a:ext cx="2983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p>
              <a:pPr algn="ctr">
                <a:lnSpc>
                  <a:spcPct val="90000"/>
                </a:lnSpc>
              </a:pPr>
              <a:r>
                <a:rPr lang="zh-CN" altLang="en-US" b="1" dirty="0">
                  <a:solidFill>
                    <a:srgbClr val="595959"/>
                  </a:solidFill>
                  <a:latin typeface="Cascadia Mono" panose="020B0609020000020004" charset="0"/>
                  <a:ea typeface="黑体" panose="02010609060101010101" charset="-122"/>
                </a:rPr>
                <a:t>标签营销量化</a:t>
              </a:r>
              <a:endParaRPr lang="zh-CN" altLang="en-US" b="1" dirty="0">
                <a:solidFill>
                  <a:srgbClr val="595959"/>
                </a:solidFill>
                <a:latin typeface="Cascadia Mono" panose="020B0609020000020004" charset="0"/>
                <a:ea typeface="黑体" panose="02010609060101010101" charset="-122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8"/>
              </p:custDataLst>
            </p:nvPr>
          </p:nvSpPr>
          <p:spPr>
            <a:xfrm>
              <a:off x="15682" y="4833"/>
              <a:ext cx="263" cy="2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9"/>
              </p:custDataLst>
            </p:nvPr>
          </p:nvCxnSpPr>
          <p:spPr>
            <a:xfrm>
              <a:off x="15813" y="5174"/>
              <a:ext cx="0" cy="68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55" name="组合 27"/>
          <p:cNvGrpSpPr/>
          <p:nvPr/>
        </p:nvGrpSpPr>
        <p:grpSpPr>
          <a:xfrm>
            <a:off x="1289050" y="2009775"/>
            <a:ext cx="1871663" cy="2813050"/>
            <a:chOff x="1977" y="3097"/>
            <a:chExt cx="2983" cy="4481"/>
          </a:xfrm>
        </p:grpSpPr>
        <p:sp>
          <p:nvSpPr>
            <p:cNvPr id="11" name="泪滴形 10"/>
            <p:cNvSpPr/>
            <p:nvPr>
              <p:custDataLst>
                <p:tags r:id="rId20"/>
              </p:custDataLst>
            </p:nvPr>
          </p:nvSpPr>
          <p:spPr>
            <a:xfrm rot="8100436">
              <a:off x="2713" y="3097"/>
              <a:ext cx="1510" cy="1512"/>
            </a:xfrm>
            <a:prstGeom prst="teardrop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57" name="文本框 3"/>
            <p:cNvSpPr txBox="1"/>
            <p:nvPr>
              <p:custDataLst>
                <p:tags r:id="rId21"/>
              </p:custDataLst>
            </p:nvPr>
          </p:nvSpPr>
          <p:spPr>
            <a:xfrm>
              <a:off x="2739" y="3198"/>
              <a:ext cx="1442" cy="14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p>
              <a:pPr algn="ctr"/>
              <a:r>
                <a:rPr lang="en-US" altLang="zh-CN" sz="3600" dirty="0">
                  <a:solidFill>
                    <a:schemeClr val="accent1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01</a:t>
              </a:r>
              <a:endParaRPr lang="en-US" altLang="zh-CN" sz="3600" dirty="0">
                <a:solidFill>
                  <a:schemeClr val="accent1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cxnSp>
          <p:nvCxnSpPr>
            <p:cNvPr id="17" name="直接连接符 16"/>
            <p:cNvCxnSpPr/>
            <p:nvPr>
              <p:custDataLst>
                <p:tags r:id="rId22"/>
              </p:custDataLst>
            </p:nvPr>
          </p:nvCxnSpPr>
          <p:spPr>
            <a:xfrm>
              <a:off x="3467" y="5059"/>
              <a:ext cx="0" cy="68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>
              <p:custDataLst>
                <p:tags r:id="rId23"/>
              </p:custDataLst>
            </p:nvPr>
          </p:nvSpPr>
          <p:spPr>
            <a:xfrm>
              <a:off x="3338" y="5823"/>
              <a:ext cx="261" cy="2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60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1977" y="6927"/>
              <a:ext cx="2983" cy="6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ctr">
                <a:lnSpc>
                  <a:spcPct val="90000"/>
                </a:lnSpc>
              </a:pPr>
              <a:r>
                <a:rPr lang="en-US" altLang="da-DK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2021 Q4 </a:t>
              </a:r>
              <a:r>
                <a:rPr lang="zh-CN" altLang="en-US" sz="1500" dirty="0">
                  <a:solidFill>
                    <a:srgbClr val="808080"/>
                  </a:solidFill>
                  <a:latin typeface="Cascadia Mono" panose="020B0609020000020004" charset="0"/>
                  <a:ea typeface="黑体" panose="02010609060101010101" charset="-122"/>
                  <a:cs typeface="Cascadia Mono" panose="020B0609020000020004" charset="0"/>
                </a:rPr>
                <a:t>季度</a:t>
              </a:r>
              <a:endParaRPr lang="zh-CN" altLang="en-US" sz="1500" dirty="0">
                <a:solidFill>
                  <a:srgbClr val="808080"/>
                </a:solidFill>
                <a:latin typeface="Cascadia Mono" panose="020B0609020000020004" charset="0"/>
                <a:ea typeface="黑体" panose="02010609060101010101" charset="-122"/>
                <a:cs typeface="Cascadia Mono" panose="020B0609020000020004" charset="0"/>
              </a:endParaRPr>
            </a:p>
          </p:txBody>
        </p:sp>
        <p:sp>
          <p:nvSpPr>
            <p:cNvPr id="18461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977" y="6248"/>
              <a:ext cx="2983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 anchorCtr="0"/>
            <a:p>
              <a:pPr algn="ctr">
                <a:lnSpc>
                  <a:spcPct val="90000"/>
                </a:lnSpc>
              </a:pPr>
              <a:r>
                <a:rPr lang="zh-CN" altLang="en-US" b="1" dirty="0">
                  <a:solidFill>
                    <a:srgbClr val="595959"/>
                  </a:solidFill>
                  <a:latin typeface="Cascadia Mono" panose="020B0609020000020004" charset="0"/>
                  <a:ea typeface="黑体" panose="02010609060101010101" charset="-122"/>
                </a:rPr>
                <a:t>核心接口优化</a:t>
              </a:r>
              <a:endParaRPr lang="zh-CN" altLang="en-US" b="1" dirty="0">
                <a:solidFill>
                  <a:srgbClr val="595959"/>
                </a:solidFill>
                <a:latin typeface="Cascadia Mono" panose="020B0609020000020004" charset="0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核心接口如何优化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" y="1102995"/>
            <a:ext cx="10525125" cy="5432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240" y="1190625"/>
            <a:ext cx="551815" cy="3444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2400"/>
              <a:t>工欲善其事，必先利其器</a:t>
            </a:r>
            <a:endParaRPr lang="zh-CN" altLang="en-US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2.2 L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is Center - </a:t>
            </a:r>
            <a:r>
              <a:rPr lang="zh-CN" altLang="en-US"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更多想象力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1730375"/>
            <a:ext cx="857250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2.3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战功总结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其它工作贡献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7000" y="1542415"/>
            <a:ext cx="6953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1.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参与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2021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有品产研项目管理流程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制定工作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970" y="2207260"/>
            <a:ext cx="9568815" cy="28581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2.3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战功总结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其它工作贡献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7000" y="1688465"/>
            <a:ext cx="788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2.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推进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有品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中国区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云平台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全链路监控项目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落地</a:t>
            </a:r>
            <a:endParaRPr lang="zh-CN" altLang="en-US" sz="2400" b="1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7000" y="2243455"/>
            <a:ext cx="9368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3.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协助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小米电视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MIOT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中国区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云平台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信息部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业务升级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,</a:t>
            </a:r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endParaRPr lang="en-US" altLang="zh-CN" sz="2400" b="1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  <a:p>
            <a:r>
              <a:rPr lang="en-US" altLang="zh-CN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  </a:t>
            </a:r>
            <a:r>
              <a:rPr lang="zh-CN" altLang="en-US" sz="2400" b="1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拓展有品的辐射领域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97000" y="3198495"/>
            <a:ext cx="8472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4.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集团内部经验分享和讨论会</a:t>
            </a:r>
            <a:endParaRPr lang="en-US" altLang="zh-CN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1765" y="3763645"/>
            <a:ext cx="8472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ascadia Mono" panose="020B0609020000020004" charset="0"/>
                <a:cs typeface="Cascadia Mono" panose="020B0609020000020004" charset="0"/>
              </a:rPr>
              <a:t>5.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贡献过顶流开源项目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Cascadia Mono" panose="020B0609020000020004" charset="0"/>
              </a:rPr>
              <a:t>目录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8628" y="1143318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自我介绍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22" name="文本框 9"/>
          <p:cNvSpPr txBox="1">
            <a:spLocks noChangeArrowheads="1"/>
          </p:cNvSpPr>
          <p:nvPr/>
        </p:nvSpPr>
        <p:spPr bwMode="auto">
          <a:xfrm>
            <a:off x="616903" y="1032193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01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28128" y="1622743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37678" y="1862846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战功总结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56"/>
          <p:cNvSpPr txBox="1">
            <a:spLocks noChangeArrowheads="1"/>
          </p:cNvSpPr>
          <p:nvPr/>
        </p:nvSpPr>
        <p:spPr bwMode="auto">
          <a:xfrm>
            <a:off x="607378" y="1761246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02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28128" y="235179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37678" y="2598866"/>
            <a:ext cx="1814830" cy="1075055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b="1" dirty="0">
                <a:latin typeface="Cascadia Mono" panose="020B0609020000020004" charset="0"/>
                <a:sym typeface="+mn-ea"/>
              </a:rPr>
              <a:t>能力体现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67"/>
          <p:cNvSpPr txBox="1">
            <a:spLocks noChangeArrowheads="1"/>
          </p:cNvSpPr>
          <p:nvPr/>
        </p:nvSpPr>
        <p:spPr bwMode="auto">
          <a:xfrm>
            <a:off x="607621" y="2497266"/>
            <a:ext cx="755163" cy="12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03</a:t>
            </a:r>
            <a:endParaRPr kumimoji="1" lang="en-US" altLang="zh-CN" sz="38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28128" y="308781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3.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能力体现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 dirty="0" smtClean="0"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专业理论水平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05" y="1080135"/>
            <a:ext cx="10796270" cy="534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>
              <a:lnSpc>
                <a:spcPct val="150000"/>
              </a:lnSpc>
            </a:pPr>
            <a:endParaRPr lang="en-US" altLang="zh-CN" sz="1200" b="1" dirty="0" smtClean="0">
              <a:solidFill>
                <a:schemeClr val="tx1"/>
              </a:solidFill>
              <a:latin typeface="Ubuntu Mono" panose="020B0509030602030204" charset="0"/>
              <a:ea typeface="新宋体" panose="02010609030101010101" charset="-122"/>
              <a:cs typeface="Ubuntu Mono" panose="020B05090306020302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en-US" altLang="zh-CN" sz="1200" b="1" dirty="0" smtClean="0">
              <a:solidFill>
                <a:schemeClr val="tx1"/>
              </a:solidFill>
              <a:latin typeface="Ubuntu Mono" panose="020B0509030602030204" charset="0"/>
              <a:ea typeface="新宋体" panose="02010609030101010101" charset="-122"/>
              <a:cs typeface="Ubuntu Mono" panose="020B05090306020302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   1.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掌握软件建模</a:t>
            </a:r>
            <a:endParaRPr lang="zh-CN" altLang="en-US" sz="2400" dirty="0" smtClean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   2. </a:t>
            </a:r>
            <a:r>
              <a:rPr lang="zh-CN" altLang="en-US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了解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基本的数据结构</a:t>
            </a:r>
            <a:endParaRPr lang="en-US" altLang="zh-CN" sz="2400" dirty="0" smtClean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   3.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熟悉系统编程和业务设计</a:t>
            </a:r>
            <a:endParaRPr lang="zh-CN" altLang="en-US" sz="2400" dirty="0" smtClean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Gill Sans Light"/>
              </a:rPr>
              <a:t>    4.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Gill Sans Light"/>
              </a:rPr>
              <a:t>具备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Gill Sans Light"/>
              </a:rPr>
              <a:t>团队管理经验和心得教训</a:t>
            </a:r>
            <a:endParaRPr lang="zh-CN" altLang="en-US" sz="2400" dirty="0" smtClean="0">
              <a:solidFill>
                <a:schemeClr val="tx1"/>
              </a:solidFill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Gill Sans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1393825"/>
            <a:ext cx="5219700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3.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能力体现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团队开发体系建设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05" y="1089660"/>
            <a:ext cx="10796400" cy="5349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 smtClean="0">
                <a:solidFill>
                  <a:schemeClr val="tx1"/>
                </a:solidFill>
                <a:latin typeface="Ubuntu Mono" panose="020B0509030602030204" charset="0"/>
                <a:ea typeface="新宋体" panose="02010609030101010101" charset="-122"/>
                <a:cs typeface="Andale Mono" panose="020B0509000000000004" charset="0"/>
                <a:sym typeface="Gill Sans Light"/>
              </a:rPr>
              <a:t>建立新的</a:t>
            </a:r>
            <a:r>
              <a:rPr lang="zh-CN" altLang="en-US" sz="2000" b="1" dirty="0" smtClean="0">
                <a:solidFill>
                  <a:schemeClr val="tx1"/>
                </a:solidFill>
                <a:latin typeface="Ubuntu Mono" panose="020B0509030602030204" charset="0"/>
                <a:ea typeface="新宋体" panose="02010609030101010101" charset="-122"/>
                <a:cs typeface="Andale Mono" panose="020B0509000000000004" charset="0"/>
                <a:sym typeface="Gill Sans Light"/>
              </a:rPr>
              <a:t>流程规范</a:t>
            </a:r>
            <a:r>
              <a:rPr lang="zh-CN" altLang="en-US" sz="2000" dirty="0" smtClean="0">
                <a:solidFill>
                  <a:schemeClr val="tx1"/>
                </a:solidFill>
                <a:latin typeface="Ubuntu Mono" panose="020B0509030602030204" charset="0"/>
                <a:ea typeface="新宋体" panose="02010609030101010101" charset="-122"/>
                <a:cs typeface="Andale Mono" panose="020B0509000000000004" charset="0"/>
                <a:sym typeface="Gill Sans Light"/>
              </a:rPr>
              <a:t>和制定解决问题的新方法，促进组织效率的提升。</a:t>
            </a:r>
            <a:endParaRPr lang="zh-CN" altLang="en-US" sz="2000" dirty="0" smtClean="0">
              <a:solidFill>
                <a:schemeClr val="tx1"/>
              </a:solidFill>
              <a:latin typeface="Andale Mono" panose="020B0509000000000004" charset="0"/>
              <a:ea typeface="新宋体" panose="02010609030101010101" charset="-122"/>
              <a:cs typeface="Andale Mono" panose="020B05090000000000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 smtClean="0">
              <a:solidFill>
                <a:schemeClr val="tx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zh-CN" altLang="en-US" sz="1200" b="1" dirty="0" smtClean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zh-CN" altLang="en-US" sz="12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Gill Sans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1747520"/>
            <a:ext cx="8397875" cy="423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1. </a:t>
            </a:r>
            <a:r>
              <a:rPr lang="zh-CN" altLang="en-US">
                <a:latin typeface="Cascadia Mono" panose="020B0609020000020004" charset="0"/>
                <a:cs typeface="Cascadia Mono" panose="020B0609020000020004" charset="0"/>
                <a:sym typeface="+mn-ea"/>
              </a:rPr>
              <a:t>自我介绍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基本信息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015" y="3258820"/>
            <a:ext cx="9531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4165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工号：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31422</a:t>
            </a:r>
            <a:endParaRPr lang="en-US" altLang="zh-CN" sz="2400" dirty="0" smtClean="0">
              <a:solidFill>
                <a:schemeClr val="tx1"/>
              </a:solidFill>
              <a:latin typeface="Cascadia Mono" panose="020B0609020000020004" charset="0"/>
              <a:ea typeface="+mj-ea"/>
              <a:cs typeface="Cascadia Mono" panose="020B0609020000020004" charset="0"/>
            </a:endParaRPr>
          </a:p>
          <a:p>
            <a:pPr marL="54165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岗位序列：技术序列</a:t>
            </a:r>
            <a:endParaRPr lang="en-US" altLang="zh-CN" sz="2400" dirty="0" smtClean="0">
              <a:solidFill>
                <a:schemeClr val="tx1"/>
              </a:solidFill>
              <a:latin typeface="Cascadia Mono" panose="020B0609020000020004" charset="0"/>
              <a:ea typeface="+mj-ea"/>
              <a:cs typeface="Cascadia Mono" panose="020B0609020000020004" charset="0"/>
            </a:endParaRPr>
          </a:p>
          <a:p>
            <a:pPr marL="54165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邮箱：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wang</a:t>
            </a:r>
            <a:r>
              <a:rPr lang="en-US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zhi5@xiaomi.com</a:t>
            </a:r>
            <a:endParaRPr lang="en-US" altLang="zh-CN" sz="2400" b="1" dirty="0" smtClean="0">
              <a:solidFill>
                <a:schemeClr val="tx1"/>
              </a:solidFill>
              <a:latin typeface="Cascadia Mono" panose="020B0609020000020004" charset="0"/>
              <a:ea typeface="+mj-ea"/>
              <a:cs typeface="Cascadia Mono" panose="020B0609020000020004" charset="0"/>
              <a:sym typeface="+mn-ea"/>
            </a:endParaRPr>
          </a:p>
          <a:p>
            <a:pPr marL="54165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工作年限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13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年参加工作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工作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8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年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小米工作</a:t>
            </a:r>
            <a:r>
              <a:rPr lang="en-US" altLang="zh-CN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 3 </a:t>
            </a:r>
            <a:r>
              <a:rPr lang="zh-CN" altLang="en-US" sz="2400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Cascadia Mono" panose="020B0609020000020004" charset="0"/>
                <a:sym typeface="+mn-ea"/>
              </a:rPr>
              <a:t>年</a:t>
            </a:r>
            <a:endParaRPr lang="en-US" altLang="zh-CN" sz="2400" dirty="0" smtClean="0">
              <a:solidFill>
                <a:schemeClr val="tx1"/>
              </a:solidFill>
              <a:latin typeface="Cascadia Mono" panose="020B0609020000020004" charset="0"/>
              <a:ea typeface="+mj-ea"/>
              <a:cs typeface="Cascadia Mono" panose="020B06090200000200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65580"/>
            <a:ext cx="5159375" cy="14833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3.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能力体现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小米青蓝导师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05" y="1080135"/>
            <a:ext cx="10796270" cy="534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>
              <a:lnSpc>
                <a:spcPct val="150000"/>
              </a:lnSpc>
            </a:pPr>
            <a:endParaRPr lang="zh-CN" altLang="en-US" dirty="0" smtClean="0">
              <a:solidFill>
                <a:schemeClr val="tx1"/>
              </a:solidFill>
              <a:latin typeface="Ubuntu Mono" panose="020B0509030602030204" charset="0"/>
              <a:ea typeface="宋体" panose="02010600030101010101" pitchFamily="2" charset="-122"/>
              <a:cs typeface="Ubuntu Mono" panose="020B0509030602030204" charset="0"/>
              <a:sym typeface="Gill Sans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560" y="1440815"/>
            <a:ext cx="806767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3.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能力体现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购物车团队管理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05" y="1080135"/>
            <a:ext cx="10796270" cy="534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>
              <a:lnSpc>
                <a:spcPct val="150000"/>
              </a:lnSpc>
            </a:pPr>
            <a:endParaRPr lang="zh-CN" altLang="en-US" dirty="0" smtClean="0">
              <a:solidFill>
                <a:schemeClr val="tx1"/>
              </a:solidFill>
              <a:latin typeface="Ubuntu Mono" panose="020B0509030602030204" charset="0"/>
              <a:ea typeface="宋体" panose="02010600030101010101" pitchFamily="2" charset="-122"/>
              <a:cs typeface="Ubuntu Mono" panose="020B0509030602030204" charset="0"/>
              <a:sym typeface="Gill Sans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1795145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Cascadia Mono" panose="020B0609020000020004" charset="0"/>
              </a:rPr>
              <a:t>目录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8628" y="1143318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自我介绍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22" name="文本框 9"/>
          <p:cNvSpPr txBox="1">
            <a:spLocks noChangeArrowheads="1"/>
          </p:cNvSpPr>
          <p:nvPr/>
        </p:nvSpPr>
        <p:spPr bwMode="auto">
          <a:xfrm>
            <a:off x="616903" y="1032193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01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28128" y="1622743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37678" y="1862846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战功总结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56"/>
          <p:cNvSpPr txBox="1">
            <a:spLocks noChangeArrowheads="1"/>
          </p:cNvSpPr>
          <p:nvPr/>
        </p:nvSpPr>
        <p:spPr bwMode="auto">
          <a:xfrm>
            <a:off x="607378" y="1761246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02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28128" y="235179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37678" y="2598866"/>
            <a:ext cx="1807210" cy="1075055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>
                <a:latin typeface="Cascadia Mono" panose="020B0609020000020004" charset="0"/>
                <a:sym typeface="+mn-ea"/>
              </a:rPr>
              <a:t>能力体现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67"/>
          <p:cNvSpPr txBox="1">
            <a:spLocks noChangeArrowheads="1"/>
          </p:cNvSpPr>
          <p:nvPr/>
        </p:nvSpPr>
        <p:spPr bwMode="auto">
          <a:xfrm>
            <a:off x="607621" y="2497266"/>
            <a:ext cx="755163" cy="12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03</a:t>
            </a:r>
            <a:endParaRPr kumimoji="1" lang="en-US" altLang="zh-CN" sz="38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28128" y="308781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733233" y="3324671"/>
            <a:ext cx="1814830" cy="1075055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kumimoji="1" lang="zh-CN" altLang="en-US" sz="3200" b="1" dirty="0">
                <a:solidFill>
                  <a:schemeClr val="tx1"/>
                </a:solidFill>
                <a:latin typeface="Cascadia Mono" panose="020B0609020000020004" charset="0"/>
                <a:cs typeface="微软雅黑" panose="020B0503020204020204" pitchFamily="34" charset="-122"/>
                <a:sym typeface="+mn-ea"/>
              </a:rPr>
              <a:t>后续规划</a:t>
            </a:r>
            <a:endParaRPr kumimoji="1" lang="zh-CN" altLang="en-US" sz="3200" b="1" dirty="0">
              <a:solidFill>
                <a:schemeClr val="tx1"/>
              </a:solidFill>
              <a:latin typeface="Cascadia Mono" panose="020B0609020000020004" charset="0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67"/>
          <p:cNvSpPr txBox="1">
            <a:spLocks noChangeArrowheads="1"/>
          </p:cNvSpPr>
          <p:nvPr/>
        </p:nvSpPr>
        <p:spPr bwMode="auto">
          <a:xfrm>
            <a:off x="621348" y="3223071"/>
            <a:ext cx="71882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 smtClean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04</a:t>
            </a:r>
            <a:endParaRPr kumimoji="1" lang="en-US" altLang="zh-CN" sz="3800" dirty="0" smtClean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523683" y="3813621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4.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后续规划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稳住当下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9820" y="1473835"/>
            <a:ext cx="5539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Ubuntu Mono" panose="020B0509030602030204" charset="0"/>
              </a:rPr>
              <a:t>持续并且稳定的配合产品进行业务升级</a:t>
            </a:r>
            <a:endParaRPr lang="zh-CN" altLang="en-US" sz="2400">
              <a:latin typeface="Cascadia Mono" panose="020B0609020000020004" charset="0"/>
              <a:ea typeface="宋体" panose="02010600030101010101" pitchFamily="2" charset="-122"/>
              <a:cs typeface="Ubuntu Mono" panose="020B0509030602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3220" y="1459865"/>
            <a:ext cx="4674870" cy="48190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4.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后续规划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修补边界之外轮胎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7790" y="1835785"/>
            <a:ext cx="5361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例如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压测平台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,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登录服务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, </a:t>
            </a:r>
            <a:endParaRPr lang="en-US" altLang="zh-CN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  <a:p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历史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 Go </a:t>
            </a:r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服务群</a:t>
            </a:r>
            <a:r>
              <a:rPr lang="en-US" altLang="zh-CN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, </a:t>
            </a:r>
            <a:endParaRPr lang="en-US" altLang="zh-CN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  <a:p>
            <a:r>
              <a:rPr lang="zh-CN" altLang="en-US" sz="240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等等无人区☺</a:t>
            </a:r>
            <a:endParaRPr lang="en-US" altLang="zh-CN" sz="240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8030" y="1830070"/>
            <a:ext cx="557530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4.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后续规划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kumimoji="1" lang="zh-CN" altLang="en-US" dirty="0">
                <a:latin typeface="Cascadia Mono" panose="020B0609020000020004" charset="0"/>
                <a:cs typeface="Cascadia Mono" panose="020B0609020000020004" charset="0"/>
                <a:sym typeface="+mn-ea"/>
              </a:rPr>
              <a:t>职责圈其实很小，能做的事情却很多</a:t>
            </a:r>
            <a:endParaRPr lang="en-US" altLang="zh-CN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86367" y="2256951"/>
            <a:ext cx="8924081" cy="2673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solidFill>
              <a:schemeClr val="accent3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kumimoji="1" lang="zh-CN" altLang="en-US" dirty="0">
                <a:latin typeface="Cascadia Mono" panose="020B06090200000200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所有的事情</a:t>
            </a:r>
            <a:endParaRPr kumimoji="1" lang="en-US" altLang="zh-CN" dirty="0"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endParaRPr kumimoji="1" lang="zh-CN" altLang="en-US" dirty="0">
              <a:latin typeface="Cascadia Mono" panose="020B06090200000200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03996" y="2760449"/>
            <a:ext cx="1666755" cy="1666755"/>
          </a:xfrm>
          <a:prstGeom prst="ellipse">
            <a:avLst/>
          </a:prstGeom>
          <a:solidFill>
            <a:schemeClr val="accent1"/>
          </a:solidFill>
          <a:ln w="15875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kumimoji="1" lang="zh-CN" dirty="0">
                <a:latin typeface="Cascadia Mono" panose="020B0609020000020004" charset="0"/>
                <a:ea typeface="宋体" panose="02010600030101010101" pitchFamily="2" charset="-122"/>
              </a:rPr>
              <a:t>工程师</a:t>
            </a:r>
            <a:endParaRPr kumimoji="1" lang="zh-CN" dirty="0">
              <a:latin typeface="Cascadia Mono" panose="020B0609020000020004" charset="0"/>
              <a:ea typeface="宋体" panose="02010600030101010101" pitchFamily="2" charset="-122"/>
            </a:endParaRPr>
          </a:p>
          <a:p>
            <a:pPr algn="ctr"/>
            <a:r>
              <a:rPr kumimoji="1" lang="zh-CN" altLang="en-US" dirty="0">
                <a:latin typeface="Cascadia Mono" panose="020B0609020000020004" charset="0"/>
              </a:rPr>
              <a:t>职责</a:t>
            </a:r>
            <a:endParaRPr kumimoji="1" lang="zh-CN" altLang="en-US" dirty="0">
              <a:latin typeface="Cascadia Mono" panose="020B06090200000200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38583" y="2760449"/>
            <a:ext cx="1666755" cy="1666755"/>
          </a:xfrm>
          <a:prstGeom prst="ellipse">
            <a:avLst/>
          </a:prstGeom>
          <a:solidFill>
            <a:schemeClr val="accent1"/>
          </a:solidFill>
          <a:ln w="15875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kumimoji="1" lang="zh-CN" altLang="en-US" dirty="0">
                <a:latin typeface="Cascadia Mono" panose="020B0609020000020004" charset="0"/>
              </a:rPr>
              <a:t>产品经理</a:t>
            </a:r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r>
              <a:rPr kumimoji="1" lang="zh-CN" altLang="en-US" dirty="0">
                <a:latin typeface="Cascadia Mono" panose="020B0609020000020004" charset="0"/>
              </a:rPr>
              <a:t>职责</a:t>
            </a:r>
            <a:endParaRPr kumimoji="1" lang="zh-CN" altLang="en-US" dirty="0">
              <a:latin typeface="Cascadia Mono" panose="020B06090200000200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73170" y="2760448"/>
            <a:ext cx="1666755" cy="1666755"/>
          </a:xfrm>
          <a:prstGeom prst="ellipse">
            <a:avLst/>
          </a:prstGeom>
          <a:solidFill>
            <a:schemeClr val="accent1"/>
          </a:solidFill>
          <a:ln w="15875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kumimoji="1" lang="zh-CN" altLang="en-US" dirty="0">
                <a:latin typeface="Cascadia Mono" panose="020B0609020000020004" charset="0"/>
              </a:rPr>
              <a:t>项目经理</a:t>
            </a:r>
            <a:endParaRPr kumimoji="1" lang="en-US" altLang="zh-CN" dirty="0">
              <a:latin typeface="Cascadia Mono" panose="020B0609020000020004" charset="0"/>
            </a:endParaRPr>
          </a:p>
          <a:p>
            <a:pPr algn="ctr"/>
            <a:r>
              <a:rPr kumimoji="1" lang="zh-CN" altLang="en-US" dirty="0">
                <a:latin typeface="Cascadia Mono" panose="020B0609020000020004" charset="0"/>
              </a:rPr>
              <a:t>职责</a:t>
            </a:r>
            <a:endParaRPr kumimoji="1" lang="zh-CN" altLang="en-US" dirty="0">
              <a:latin typeface="Cascadia Mono" panose="020B060902000002000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807757" y="2760447"/>
            <a:ext cx="1666755" cy="1666755"/>
          </a:xfrm>
          <a:prstGeom prst="ellipse">
            <a:avLst/>
          </a:prstGeom>
          <a:solidFill>
            <a:schemeClr val="accent1"/>
          </a:solidFill>
          <a:ln w="15875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kumimoji="1" lang="en-US" altLang="zh-CN" dirty="0">
                <a:latin typeface="Cascadia Mono" panose="020B0609020000020004" charset="0"/>
                <a:cs typeface="Cascadia Mono" panose="020B0609020000020004" charset="0"/>
              </a:rPr>
              <a:t>... .. .</a:t>
            </a:r>
            <a:endParaRPr kumimoji="1" lang="en-US" altLang="zh-CN" dirty="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  <a:sym typeface="+mn-ea"/>
              </a:rPr>
              <a:t>4.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后续规划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虚心受教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,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  <a:sym typeface="+mn-ea"/>
              </a:rPr>
              <a:t>众志成城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1666875"/>
            <a:ext cx="6740525" cy="40836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6000" dirty="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感谢审阅</a:t>
            </a:r>
            <a:r>
              <a:rPr lang="en-US" altLang="zh-CN" sz="6000" dirty="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zh-CN" altLang="en-US" sz="6000" dirty="0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敬请批评指导</a:t>
            </a:r>
            <a:endParaRPr lang="zh-CN" altLang="en-US" sz="6000" dirty="0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1. </a:t>
            </a:r>
            <a:r>
              <a:rPr lang="zh-CN" altLang="en-US">
                <a:latin typeface="Cascadia Mono" panose="020B0609020000020004" charset="0"/>
                <a:cs typeface="Cascadia Mono" panose="020B0609020000020004" charset="0"/>
              </a:rPr>
              <a:t>自我介绍</a:t>
            </a: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工作经历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815" y="1235075"/>
            <a:ext cx="10796270" cy="47999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第一阶段：</a:t>
            </a: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+mn-ea"/>
              </a:rPr>
              <a:t>(2013-2015) </a:t>
            </a:r>
            <a:r>
              <a:rPr lang="zh-CN" altLang="en-US" sz="2400" b="1" dirty="0">
                <a:solidFill>
                  <a:srgbClr val="002060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通信国企</a:t>
            </a:r>
            <a:endParaRPr lang="en-US" altLang="zh-CN" sz="24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  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从事 C/S</a:t>
            </a: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和 B/S 软件系统开发工作。</a:t>
            </a:r>
            <a:r>
              <a:rPr lang="en-US" altLang="zh-CN" sz="1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</a:t>
            </a: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第二阶段：</a:t>
            </a: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+mn-ea"/>
              </a:rPr>
              <a:t>(2015-2017) </a:t>
            </a:r>
            <a:r>
              <a:rPr lang="zh-CN" altLang="en-US" sz="2400" b="1" dirty="0">
                <a:solidFill>
                  <a:srgbClr val="002060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传统互联网</a:t>
            </a:r>
            <a:endParaRPr lang="en-US" altLang="zh-CN" sz="24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  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从事过多种游戏开发工作，积累了丰富的大型软件工程开发经验。</a:t>
            </a:r>
            <a:endParaRPr lang="zh-CN" altLang="en-US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第三阶段：</a:t>
            </a: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+mn-ea"/>
              </a:rPr>
              <a:t>(2017-</a:t>
            </a:r>
            <a:r>
              <a:rPr lang="zh-CN" altLang="en-US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+mn-ea"/>
              </a:rPr>
              <a:t>至今</a:t>
            </a:r>
            <a:r>
              <a:rPr lang="en-US" altLang="zh-CN" sz="24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+mn-ea"/>
              </a:rPr>
              <a:t>) </a:t>
            </a:r>
            <a:r>
              <a:rPr lang="zh-CN" altLang="en-US" sz="2400" b="1" dirty="0">
                <a:solidFill>
                  <a:srgbClr val="002060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</a:rPr>
              <a:t>移动互联网</a:t>
            </a:r>
            <a:endParaRPr lang="en-US" altLang="zh-CN" sz="24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  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17</a:t>
            </a: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年初有幸加入金山云</a:t>
            </a: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辗转多个部门担任技术开发工程师。 </a:t>
            </a:r>
            <a:endParaRPr lang="zh-CN" altLang="en-US" sz="2000" dirty="0">
              <a:solidFill>
                <a:schemeClr val="tx1"/>
              </a:solidFill>
              <a:latin typeface="Cascadia Mono" panose="020B0609020000020004" charset="0"/>
              <a:ea typeface="新宋体" panose="02010609030101010101" charset="-122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	   18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 年底入职小米有品，非常认同和喜欢小米企业文化</a:t>
            </a:r>
            <a:r>
              <a:rPr lang="en-US" altLang="zh-CN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Cascadia Mono" panose="020B0609020000020004" charset="0"/>
                <a:ea typeface="新宋体" panose="02010609030101010101" charset="-122"/>
                <a:cs typeface="Cascadia Mono" panose="020B0609020000020004" charset="0"/>
                <a:sym typeface="Gill Sans Light"/>
              </a:rPr>
              <a:t>工程师氛围。</a:t>
            </a:r>
            <a:endParaRPr lang="zh-CN" altLang="en-US" sz="2000" dirty="0">
              <a:solidFill>
                <a:schemeClr val="tx1"/>
              </a:solidFill>
              <a:latin typeface="Cascadia Mono" panose="020B0609020000020004" charset="0"/>
              <a:ea typeface="Arial" panose="020B0604020202020204" pitchFamily="34" charset="0"/>
              <a:cs typeface="Cascadia Mono" panose="020B06090200000200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03864"/>
              </a:solidFill>
              <a:latin typeface="Arial" panose="020B0604020202020204" pitchFamily="34" charset="0"/>
              <a:ea typeface="Arial" panose="020B0604020202020204" pitchFamily="34" charset="0"/>
              <a:sym typeface="Gill Sans Light"/>
            </a:endParaRPr>
          </a:p>
          <a:p>
            <a:pPr>
              <a:lnSpc>
                <a:spcPct val="150000"/>
              </a:lnSpc>
            </a:pPr>
            <a:endParaRPr lang="en-US" altLang="zh-CN" sz="1000" b="1" dirty="0">
              <a:solidFill>
                <a:srgbClr val="203864"/>
              </a:solidFill>
              <a:latin typeface="Arial" panose="020B0604020202020204" pitchFamily="34" charset="0"/>
              <a:ea typeface="Arial" panose="020B0604020202020204" pitchFamily="34" charset="0"/>
              <a:sym typeface="Gill Sans Light"/>
            </a:endParaRPr>
          </a:p>
          <a:p>
            <a:pPr marL="35433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000" b="1" dirty="0">
              <a:solidFill>
                <a:srgbClr val="203864"/>
              </a:solidFill>
              <a:latin typeface="Arial" panose="020B0604020202020204" pitchFamily="34" charset="0"/>
              <a:ea typeface="Arial" panose="020B0604020202020204" pitchFamily="34" charset="0"/>
              <a:sym typeface="Gill Sans Light"/>
            </a:endParaRPr>
          </a:p>
          <a:p>
            <a:pPr>
              <a:lnSpc>
                <a:spcPct val="150000"/>
              </a:lnSpc>
              <a:tabLst>
                <a:tab pos="264795" algn="l"/>
              </a:tabLst>
            </a:pP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rgbClr val="203864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rgbClr val="203864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Cascadia Mono" panose="020B0609020000020004" charset="0"/>
              </a:rPr>
              <a:t>目录</a:t>
            </a:r>
            <a:endParaRPr lang="zh-CN" altLang="en-US">
              <a:latin typeface="Cascadia Mono" panose="020B06090200000200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0910" y="2559685"/>
            <a:ext cx="5525770" cy="1075055"/>
          </a:xfrm>
          <a:prstGeom prst="rect">
            <a:avLst/>
          </a:prstGeom>
          <a:noFill/>
        </p:spPr>
        <p:txBody>
          <a:bodyPr wrap="square" lIns="91355" tIns="45678" rIns="91355" bIns="45678">
            <a:spAutoFit/>
          </a:bodyPr>
          <a:p>
            <a:pPr defTabSz="1154430">
              <a:lnSpc>
                <a:spcPct val="200000"/>
              </a:lnSpc>
              <a:defRPr/>
            </a:pPr>
            <a:r>
              <a:rPr lang="zh-CN" altLang="en-US" sz="3200" b="1" dirty="0" smtClean="0">
                <a:latin typeface="Cascadia Mono" panose="020B0609020000020004" charset="0"/>
                <a:cs typeface="Cascadia Mono" panose="020B0609020000020004" charset="0"/>
                <a:sym typeface="+mn-ea"/>
              </a:rPr>
              <a:t>购物车中心</a:t>
            </a:r>
            <a:r>
              <a:rPr lang="en-US" altLang="zh-CN" sz="3200" b="1" dirty="0" smtClean="0">
                <a:latin typeface="Cascadia Mono" panose="020B0609020000020004" charset="0"/>
                <a:cs typeface="Cascadia Mono" panose="020B0609020000020004" charset="0"/>
                <a:sym typeface="+mn-ea"/>
              </a:rPr>
              <a:t> (Cart Center)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63600" y="2458085"/>
            <a:ext cx="1136015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2.1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991043" y="3048391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196465" y="3256280"/>
            <a:ext cx="5525770" cy="1075055"/>
          </a:xfrm>
          <a:prstGeom prst="rect">
            <a:avLst/>
          </a:prstGeom>
          <a:noFill/>
        </p:spPr>
        <p:txBody>
          <a:bodyPr wrap="square" lIns="91355" tIns="45678" rIns="91355" bIns="45678">
            <a:spAutoFit/>
          </a:bodyPr>
          <a:p>
            <a:pPr defTabSz="1154430">
              <a:lnSpc>
                <a:spcPct val="200000"/>
              </a:lnSpc>
              <a:defRPr/>
            </a:pPr>
            <a:r>
              <a:rPr lang="zh-CN" altLang="en-US" sz="3200" b="1" dirty="0" smtClean="0">
                <a:latin typeface="Cascadia Mono" panose="020B0609020000020004" charset="0"/>
                <a:cs typeface="Cascadia Mono" panose="020B0609020000020004" charset="0"/>
                <a:sym typeface="+mn-ea"/>
              </a:rPr>
              <a:t>标签中心</a:t>
            </a:r>
            <a:r>
              <a:rPr lang="en-US" altLang="zh-CN" sz="3200" b="1" dirty="0" smtClean="0">
                <a:latin typeface="Cascadia Mono" panose="020B0609020000020004" charset="0"/>
                <a:cs typeface="Cascadia Mono" panose="020B0609020000020004" charset="0"/>
                <a:sym typeface="+mn-ea"/>
              </a:rPr>
              <a:t> (Lis Center)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  <a:sym typeface="+mn-ea"/>
            </a:endParaRPr>
          </a:p>
        </p:txBody>
      </p:sp>
      <p:sp>
        <p:nvSpPr>
          <p:cNvPr id="15" name="文本框 56"/>
          <p:cNvSpPr txBox="1">
            <a:spLocks noChangeArrowheads="1"/>
          </p:cNvSpPr>
          <p:nvPr/>
        </p:nvSpPr>
        <p:spPr bwMode="auto">
          <a:xfrm>
            <a:off x="863600" y="3154680"/>
            <a:ext cx="113157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2.2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86598" y="374498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718628" y="1143318"/>
            <a:ext cx="180721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dirty="0" smtClean="0">
                <a:latin typeface="Cascadia Mono" panose="020B0609020000020004" charset="0"/>
                <a:sym typeface="+mn-ea"/>
              </a:rPr>
              <a:t>自我介绍</a:t>
            </a:r>
            <a:endParaRPr lang="zh-CN" altLang="en-US" sz="3200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9"/>
          <p:cNvSpPr txBox="1">
            <a:spLocks noChangeArrowheads="1"/>
          </p:cNvSpPr>
          <p:nvPr/>
        </p:nvSpPr>
        <p:spPr bwMode="auto">
          <a:xfrm>
            <a:off x="616903" y="1032193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01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528128" y="1622743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37678" y="1862846"/>
            <a:ext cx="1814830" cy="2059940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p>
            <a:pPr algn="l" defTabSz="1154430">
              <a:lnSpc>
                <a:spcPct val="200000"/>
              </a:lnSpc>
              <a:defRPr/>
            </a:pPr>
            <a:r>
              <a:rPr lang="zh-CN" altLang="en-US" sz="3200" b="1" dirty="0" smtClean="0">
                <a:latin typeface="Cascadia Mono" panose="020B0609020000020004" charset="0"/>
                <a:sym typeface="+mn-ea"/>
              </a:rPr>
              <a:t>战功总结</a:t>
            </a:r>
            <a:endParaRPr lang="zh-CN" altLang="en-US" sz="3200" b="1" dirty="0">
              <a:latin typeface="Cascadia Mono" panose="020B0609020000020004" charset="0"/>
            </a:endParaRPr>
          </a:p>
          <a:p>
            <a:pPr defTabSz="1154430">
              <a:lnSpc>
                <a:spcPct val="200000"/>
              </a:lnSpc>
              <a:defRPr/>
            </a:pP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56"/>
          <p:cNvSpPr txBox="1">
            <a:spLocks noChangeArrowheads="1"/>
          </p:cNvSpPr>
          <p:nvPr/>
        </p:nvSpPr>
        <p:spPr bwMode="auto">
          <a:xfrm>
            <a:off x="607378" y="1761246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02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528128" y="2337191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192020" y="3923665"/>
            <a:ext cx="5525770" cy="1075055"/>
          </a:xfrm>
          <a:prstGeom prst="rect">
            <a:avLst/>
          </a:prstGeom>
          <a:noFill/>
        </p:spPr>
        <p:txBody>
          <a:bodyPr wrap="square" lIns="91355" tIns="45678" rIns="91355" bIns="45678">
            <a:spAutoFit/>
          </a:bodyPr>
          <a:p>
            <a:pPr defTabSz="1154430">
              <a:lnSpc>
                <a:spcPct val="200000"/>
              </a:lnSpc>
              <a:defRPr/>
            </a:pPr>
            <a:r>
              <a:rPr kumimoji="1" lang="zh-CN" altLang="en-US" sz="3200" b="1" dirty="0" smtClean="0">
                <a:solidFill>
                  <a:schemeClr val="tx1"/>
                </a:solidFill>
                <a:latin typeface="Cascadia Mono" panose="020B0609020000020004" charset="0"/>
                <a:ea typeface="+mj-ea"/>
                <a:cs typeface="Ubuntu Mono" panose="020B0509030602030204" charset="0"/>
                <a:sym typeface="+mn-ea"/>
              </a:rPr>
              <a:t>其它工作贡献</a:t>
            </a:r>
            <a:endParaRPr kumimoji="1" lang="zh-CN" altLang="en-US" sz="3200" b="1" dirty="0" smtClean="0">
              <a:solidFill>
                <a:schemeClr val="tx1"/>
              </a:solidFill>
              <a:latin typeface="Cascadia Mono" panose="020B0609020000020004" charset="0"/>
              <a:ea typeface="+mj-ea"/>
              <a:cs typeface="Ubuntu Mono" panose="020B0509030602030204" charset="0"/>
              <a:sym typeface="+mn-ea"/>
            </a:endParaRPr>
          </a:p>
        </p:txBody>
      </p: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864235" y="3822065"/>
            <a:ext cx="112649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5" tIns="45678" rIns="91355" bIns="45678">
            <a:spAutoFit/>
          </a:bodyPr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Cascadia Mono" panose="020B0609020000020004" charset="0"/>
                <a:ea typeface="微软雅黑" panose="020B0503020204020204" pitchFamily="34" charset="-122"/>
                <a:cs typeface="Cascadia Mono" panose="020B0609020000020004" charset="0"/>
              </a:rPr>
              <a:t>2.3</a:t>
            </a:r>
            <a:endParaRPr kumimoji="1" lang="en-US" altLang="zh-CN" sz="3800" dirty="0">
              <a:solidFill>
                <a:srgbClr val="E03031"/>
              </a:solidFill>
              <a:latin typeface="Cascadia Mono" panose="020B0609020000020004" charset="0"/>
              <a:ea typeface="微软雅黑" panose="020B0503020204020204" pitchFamily="34" charset="-122"/>
              <a:cs typeface="Cascadia Mono" panose="020B06090200000200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82153" y="4412371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购物车是什么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1181100"/>
            <a:ext cx="8981440" cy="5312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605" y="1115060"/>
            <a:ext cx="5821680" cy="5354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中台服务物理架构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2.1 </a:t>
            </a:r>
            <a:r>
              <a:rPr lang="en-US" altLang="zh-CN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Cart Center - </a:t>
            </a:r>
            <a:r>
              <a:rPr lang="zh-CN" altLang="en-US">
                <a:latin typeface="Cascadia Mono" panose="020B0609020000020004" charset="0"/>
                <a:ea typeface="宋体" panose="02010600030101010101" pitchFamily="2" charset="-122"/>
                <a:cs typeface="Cascadia Mono" panose="020B0609020000020004" charset="0"/>
              </a:rPr>
              <a:t>购物车逻辑架构</a:t>
            </a:r>
            <a:endParaRPr lang="zh-CN" altLang="en-US">
              <a:latin typeface="Cascadia Mono" panose="020B0609020000020004" charset="0"/>
              <a:ea typeface="宋体" panose="02010600030101010101" pitchFamily="2" charset="-122"/>
              <a:cs typeface="Cascadia Mono" panose="020B06090200000200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595" y="1179195"/>
            <a:ext cx="7633970" cy="52698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pgMB2LDY2VkaZmaBhoD.Cvw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g"/>
  <p:tag name="KSO_WM_UNIT_INDEX" val="1_2_3_1"/>
  <p:tag name="KSO_WM_UNIT_ID" val="custom1_10*n_h_h_g*1_2_3_1"/>
  <p:tag name="KSO_WM_UNIT_LAYERLEVEL" val="1_1_1_1"/>
  <p:tag name="KSO_WM_UNIT_VALUE" val="9"/>
  <p:tag name="KSO_WM_UNIT_HIGHLIGHT" val="0"/>
  <p:tag name="KSO_WM_UNIT_COMPATIBLE" val="0"/>
  <p:tag name="KSO_WM_UNIT_RELATE_UNITID" val="custom1_10*n_h_h_a*1_2_3_1"/>
  <p:tag name="KSO_WM_DIAGRAM_GROUP_CODE" val="n1-1"/>
  <p:tag name="KSO_WM_UNIT_FILL_FORE_SCHEMECOLOR_INDEX" val="5"/>
  <p:tag name="KSO_WM_UNIT_FILL_TYPE" val="1"/>
  <p:tag name="KSO_WM_UNIT_USESOURCEFORMAT_APPLY" val="0"/>
  <p:tag name="KSO_WM_UNIT_PRESET_TEXT" val="添加标题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a"/>
  <p:tag name="KSO_WM_UNIT_INDEX" val="1_2_3_1"/>
  <p:tag name="KSO_WM_UNIT_ID" val="custom1_10*n_h_h_a*1_2_3_1"/>
  <p:tag name="KSO_WM_UNIT_LAYERLEVEL" val="1_1_1_1"/>
  <p:tag name="KSO_WM_UNIT_VALUE" val="24"/>
  <p:tag name="KSO_WM_UNIT_HIGHLIGHT" val="0"/>
  <p:tag name="KSO_WM_UNIT_COMPATIBLE" val="0"/>
  <p:tag name="KSO_WM_DIAGRAM_GROUP_CODE" val="n1-1"/>
  <p:tag name="KSO_WM_UNIT_TEXT_FILL_FORE_SCHEMECOLOR_INDEX" val="5"/>
  <p:tag name="KSO_WM_UNIT_TEXT_FILL_TYPE" val="1"/>
  <p:tag name="KSO_WM_UNIT_USESOURCEFORMAT_APPLY" val="0"/>
  <p:tag name="KSO_WM_UNIT_ISCONTENTSTITLE" val="0"/>
  <p:tag name="KSO_WM_UNIT_PRESET_TEXT" val="单击此处添加标题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f"/>
  <p:tag name="KSO_WM_UNIT_INDEX" val="1_2_3_1"/>
  <p:tag name="KSO_WM_UNIT_ID" val="custom1_10*n_h_h_f*1_2_3_1"/>
  <p:tag name="KSO_WM_UNIT_LAYERLEVEL" val="1_1_1_1"/>
  <p:tag name="KSO_WM_UNIT_VALUE" val="52"/>
  <p:tag name="KSO_WM_UNIT_HIGHLIGHT" val="0"/>
  <p:tag name="KSO_WM_UNIT_COMPATIBLE" val="0"/>
  <p:tag name="KSO_WM_DIAGRAM_GROUP_CODE" val="n1-1"/>
  <p:tag name="KSO_WM_UNIT_TEXT_FILL_FORE_SCHEMECOLOR_INDEX" val="13"/>
  <p:tag name="KSO_WM_UNIT_TEXT_FILL_TYPE" val="1"/>
  <p:tag name="KSO_WM_UNIT_USESOURCEFORMAT_APPLY" val="0"/>
  <p:tag name="KSO_WM_UNIT_PRESET_TEXT" val="单击此处添加文本具体内容，简明扼要的阐述您的观点。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g"/>
  <p:tag name="KSO_WM_UNIT_INDEX" val="1_2_2_1"/>
  <p:tag name="KSO_WM_UNIT_ID" val="custom1_10*n_h_h_g*1_2_2_1"/>
  <p:tag name="KSO_WM_UNIT_LAYERLEVEL" val="1_1_1_1"/>
  <p:tag name="KSO_WM_UNIT_VALUE" val="9"/>
  <p:tag name="KSO_WM_UNIT_HIGHLIGHT" val="0"/>
  <p:tag name="KSO_WM_UNIT_COMPATIBLE" val="0"/>
  <p:tag name="KSO_WM_UNIT_RELATE_UNITID" val="custom1_10*n_h_h_a*1_2_2_1"/>
  <p:tag name="KSO_WM_DIAGRAM_GROUP_CODE" val="n1-1"/>
  <p:tag name="KSO_WM_UNIT_FILL_FORE_SCHEMECOLOR_INDEX" val="5"/>
  <p:tag name="KSO_WM_UNIT_FILL_TYPE" val="1"/>
  <p:tag name="KSO_WM_UNIT_USESOURCEFORMAT_APPLY" val="0"/>
  <p:tag name="KSO_WM_UNIT_PRESET_TEXT" val="添加标题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a"/>
  <p:tag name="KSO_WM_UNIT_INDEX" val="1_2_2_1"/>
  <p:tag name="KSO_WM_UNIT_ID" val="custom1_10*n_h_h_a*1_2_2_1"/>
  <p:tag name="KSO_WM_UNIT_LAYERLEVEL" val="1_1_1_1"/>
  <p:tag name="KSO_WM_UNIT_VALUE" val="24"/>
  <p:tag name="KSO_WM_UNIT_HIGHLIGHT" val="0"/>
  <p:tag name="KSO_WM_UNIT_COMPATIBLE" val="0"/>
  <p:tag name="KSO_WM_DIAGRAM_GROUP_CODE" val="n1-1"/>
  <p:tag name="KSO_WM_UNIT_TEXT_FILL_FORE_SCHEMECOLOR_INDEX" val="5"/>
  <p:tag name="KSO_WM_UNIT_TEXT_FILL_TYPE" val="1"/>
  <p:tag name="KSO_WM_UNIT_USESOURCEFORMAT_APPLY" val="0"/>
  <p:tag name="KSO_WM_UNIT_ISCONTENTSTITLE" val="0"/>
  <p:tag name="KSO_WM_UNIT_PRESET_TEXT" val="单击此处添加标题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f"/>
  <p:tag name="KSO_WM_UNIT_INDEX" val="1_2_2_1"/>
  <p:tag name="KSO_WM_UNIT_ID" val="custom1_10*n_h_h_f*1_2_2_1"/>
  <p:tag name="KSO_WM_UNIT_LAYERLEVEL" val="1_1_1_1"/>
  <p:tag name="KSO_WM_UNIT_VALUE" val="52"/>
  <p:tag name="KSO_WM_UNIT_HIGHLIGHT" val="0"/>
  <p:tag name="KSO_WM_UNIT_COMPATIBLE" val="0"/>
  <p:tag name="KSO_WM_DIAGRAM_GROUP_CODE" val="n1-1"/>
  <p:tag name="KSO_WM_UNIT_TEXT_FILL_FORE_SCHEMECOLOR_INDEX" val="13"/>
  <p:tag name="KSO_WM_UNIT_TEXT_FILL_TYPE" val="1"/>
  <p:tag name="KSO_WM_UNIT_USESOURCEFORMAT_APPLY" val="0"/>
  <p:tag name="KSO_WM_UNIT_PRESET_TEXT" val="单击此处添加文本具体内容，简明扼要的阐述您的观点。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g"/>
  <p:tag name="KSO_WM_UNIT_INDEX" val="1_2_1_1"/>
  <p:tag name="KSO_WM_UNIT_ID" val="custom1_10*n_h_h_g*1_2_1_1"/>
  <p:tag name="KSO_WM_UNIT_LAYERLEVEL" val="1_1_1_1"/>
  <p:tag name="KSO_WM_UNIT_VALUE" val="9"/>
  <p:tag name="KSO_WM_UNIT_HIGHLIGHT" val="0"/>
  <p:tag name="KSO_WM_UNIT_COMPATIBLE" val="0"/>
  <p:tag name="KSO_WM_UNIT_RELATE_UNITID" val="custom1_10*n_h_h_a*1_2_1_1"/>
  <p:tag name="KSO_WM_DIAGRAM_GROUP_CODE" val="n1-1"/>
  <p:tag name="KSO_WM_UNIT_FILL_FORE_SCHEMECOLOR_INDEX" val="5"/>
  <p:tag name="KSO_WM_UNIT_FILL_TYPE" val="1"/>
  <p:tag name="KSO_WM_UNIT_USESOURCEFORMAT_APPLY" val="0"/>
  <p:tag name="KSO_WM_UNIT_PRESET_TEXT" val="添加标题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a"/>
  <p:tag name="KSO_WM_UNIT_INDEX" val="1_2_1_1"/>
  <p:tag name="KSO_WM_UNIT_ID" val="custom1_10*n_h_h_a*1_2_1_1"/>
  <p:tag name="KSO_WM_UNIT_LAYERLEVEL" val="1_1_1_1"/>
  <p:tag name="KSO_WM_UNIT_VALUE" val="24"/>
  <p:tag name="KSO_WM_UNIT_HIGHLIGHT" val="0"/>
  <p:tag name="KSO_WM_UNIT_COMPATIBLE" val="0"/>
  <p:tag name="KSO_WM_DIAGRAM_GROUP_CODE" val="n1-1"/>
  <p:tag name="KSO_WM_UNIT_TEXT_FILL_FORE_SCHEMECOLOR_INDEX" val="5"/>
  <p:tag name="KSO_WM_UNIT_TEXT_FILL_TYPE" val="1"/>
  <p:tag name="KSO_WM_UNIT_USESOURCEFORMAT_APPLY" val="0"/>
  <p:tag name="KSO_WM_UNIT_ISCONTENTSTITLE" val="0"/>
  <p:tag name="KSO_WM_UNIT_PRESET_TEXT" val="单击此处添加标题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f"/>
  <p:tag name="KSO_WM_UNIT_INDEX" val="1_2_1_1"/>
  <p:tag name="KSO_WM_UNIT_ID" val="custom1_10*n_h_h_f*1_2_1_1"/>
  <p:tag name="KSO_WM_UNIT_LAYERLEVEL" val="1_1_1_1"/>
  <p:tag name="KSO_WM_UNIT_VALUE" val="52"/>
  <p:tag name="KSO_WM_UNIT_HIGHLIGHT" val="0"/>
  <p:tag name="KSO_WM_UNIT_COMPATIBLE" val="0"/>
  <p:tag name="KSO_WM_DIAGRAM_GROUP_CODE" val="n1-1"/>
  <p:tag name="KSO_WM_UNIT_TEXT_FILL_FORE_SCHEMECOLOR_INDEX" val="13"/>
  <p:tag name="KSO_WM_UNIT_TEXT_FILL_TYPE" val="1"/>
  <p:tag name="KSO_WM_UNIT_USESOURCEFORMAT_APPLY" val="0"/>
  <p:tag name="KSO_WM_UNIT_PRESET_TEXT" val="单击此处添加文本具体内容，简明扼要的阐述您的观点。"/>
</p:tagLst>
</file>

<file path=ppt/tags/tag19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a"/>
  <p:tag name="KSO_WM_UNIT_INDEX" val="1_1_1"/>
  <p:tag name="KSO_WM_UNIT_ID" val="custom1_9*m_h_a*1_1_1"/>
  <p:tag name="KSO_WM_UNIT_LAYERLEVEL" val="1_1_1"/>
  <p:tag name="KSO_WM_UNIT_VALUE" val="30"/>
  <p:tag name="KSO_WM_UNIT_HIGHLIGHT" val="0"/>
  <p:tag name="KSO_WM_UNIT_COMPATIBLE" val="0"/>
  <p:tag name="KSO_WM_DIAGRAM_GROUP_CODE" val="m1-3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ISCONTENTSTITLE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a"/>
  <p:tag name="KSO_WM_UNIT_INDEX" val="1_1_1"/>
  <p:tag name="KSO_WM_UNIT_ID" val="custom1_10*n_h_a*1_1_1"/>
  <p:tag name="KSO_WM_UNIT_LAYERLEVEL" val="1_1_1"/>
  <p:tag name="KSO_WM_UNIT_VALUE" val="30"/>
  <p:tag name="KSO_WM_UNIT_HIGHLIGHT" val="0"/>
  <p:tag name="KSO_WM_UNIT_COMPATIBLE" val="0"/>
  <p:tag name="KSO_WM_DIAGRAM_GROUP_CODE" val="n1-1"/>
  <p:tag name="KSO_WM_UNIT_FILL_FORE_SCHEMECOLOR_INDEX" val="5"/>
  <p:tag name="KSO_WM_UNIT_FILL_TYPE" val="1"/>
  <p:tag name="KSO_WM_UNIT_USESOURCEFORMAT_APPLY" val="0"/>
  <p:tag name="KSO_WM_UNIT_ISCONTENTSTITLE" val="0"/>
  <p:tag name="KSO_WM_UNIT_PRESET_TEXT" val="添加标题"/>
</p:tagLst>
</file>

<file path=ppt/tags/tag20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i"/>
  <p:tag name="KSO_WM_UNIT_INDEX" val="1_1_1"/>
  <p:tag name="KSO_WM_UNIT_ID" val="custom1_9*m_h_i*1_1_1"/>
  <p:tag name="KSO_WM_UNIT_LAYERLEVEL" val="1_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1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f"/>
  <p:tag name="KSO_WM_UNIT_INDEX" val="1_1_1"/>
  <p:tag name="KSO_WM_UNIT_ID" val="custom1_9*m_h_f*1_1_1"/>
  <p:tag name="KSO_WM_UNIT_LAYERLEVEL" val="1_1_1"/>
  <p:tag name="KSO_WM_UNIT_VALUE" val="56"/>
  <p:tag name="KSO_WM_UNIT_HIGHLIGHT" val="0"/>
  <p:tag name="KSO_WM_UNIT_COMPATIBLE" val="0"/>
  <p:tag name="KSO_WM_DIAGRAM_GROUP_CODE" val="m1-3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i"/>
  <p:tag name="KSO_WM_UNIT_INDEX" val="1_1"/>
  <p:tag name="KSO_WM_UNIT_ID" val="custom1_9*m_i*1_1"/>
  <p:tag name="KSO_WM_UNIT_LAYERLEVEL" val="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3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i"/>
  <p:tag name="KSO_WM_UNIT_INDEX" val="1_2"/>
  <p:tag name="KSO_WM_UNIT_ID" val="custom1_9*m_i*1_2"/>
  <p:tag name="KSO_WM_UNIT_LAYERLEVEL" val="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i"/>
  <p:tag name="KSO_WM_UNIT_INDEX" val="1_3"/>
  <p:tag name="KSO_WM_UNIT_ID" val="custom1_9*m_i*1_3"/>
  <p:tag name="KSO_WM_UNIT_LAYERLEVEL" val="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5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a"/>
  <p:tag name="KSO_WM_UNIT_INDEX" val="1_2_1"/>
  <p:tag name="KSO_WM_UNIT_ID" val="custom1_9*m_h_a*1_2_1"/>
  <p:tag name="KSO_WM_UNIT_LAYERLEVEL" val="1_1_1"/>
  <p:tag name="KSO_WM_UNIT_VALUE" val="30"/>
  <p:tag name="KSO_WM_UNIT_HIGHLIGHT" val="0"/>
  <p:tag name="KSO_WM_UNIT_COMPATIBLE" val="0"/>
  <p:tag name="KSO_WM_DIAGRAM_GROUP_CODE" val="m1-3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ISCONTENTSTITLE" val="0"/>
</p:tagLst>
</file>

<file path=ppt/tags/tag26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i"/>
  <p:tag name="KSO_WM_UNIT_INDEX" val="1_2_1"/>
  <p:tag name="KSO_WM_UNIT_ID" val="custom1_9*m_h_i*1_2_1"/>
  <p:tag name="KSO_WM_UNIT_LAYERLEVEL" val="1_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7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f"/>
  <p:tag name="KSO_WM_UNIT_INDEX" val="1_2_1"/>
  <p:tag name="KSO_WM_UNIT_ID" val="custom1_9*m_h_f*1_2_1"/>
  <p:tag name="KSO_WM_UNIT_LAYERLEVEL" val="1_1_1"/>
  <p:tag name="KSO_WM_UNIT_VALUE" val="56"/>
  <p:tag name="KSO_WM_UNIT_HIGHLIGHT" val="0"/>
  <p:tag name="KSO_WM_UNIT_COMPATIBLE" val="0"/>
  <p:tag name="KSO_WM_DIAGRAM_GROUP_CODE" val="m1-3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a"/>
  <p:tag name="KSO_WM_UNIT_INDEX" val="1_3_1"/>
  <p:tag name="KSO_WM_UNIT_ID" val="custom1_9*m_h_a*1_3_1"/>
  <p:tag name="KSO_WM_UNIT_LAYERLEVEL" val="1_1_1"/>
  <p:tag name="KSO_WM_UNIT_VALUE" val="30"/>
  <p:tag name="KSO_WM_UNIT_HIGHLIGHT" val="0"/>
  <p:tag name="KSO_WM_UNIT_COMPATIBLE" val="0"/>
  <p:tag name="KSO_WM_DIAGRAM_GROUP_CODE" val="m1-3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ISCONTENTSTITLE" val="0"/>
</p:tagLst>
</file>

<file path=ppt/tags/tag29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i"/>
  <p:tag name="KSO_WM_UNIT_INDEX" val="1_3_1"/>
  <p:tag name="KSO_WM_UNIT_ID" val="custom1_9*m_h_i*1_3_1"/>
  <p:tag name="KSO_WM_UNIT_LAYERLEVEL" val="1_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i"/>
  <p:tag name="KSO_WM_UNIT_INDEX" val="1_2_1_1"/>
  <p:tag name="KSO_WM_UNIT_ID" val="custom1_10*n_h_h_i*1_2_1_1"/>
  <p:tag name="KSO_WM_UNIT_LAYERLEVEL" val="1_1_1_1"/>
  <p:tag name="KSO_WM_DIAGRAM_GROUP_CODE" val="n1-1"/>
  <p:tag name="KSO_WM_UNIT_LINE_FORE_SCHEMECOLOR_INDEX" val="13"/>
  <p:tag name="KSO_WM_UNIT_LINE_FILL_TYPE" val="2"/>
  <p:tag name="KSO_WM_UNIT_USESOURCEFORMAT_APPLY" val="0"/>
  <p:tag name="KSO_WM_UNIT_HIGHLIGHT" val="0"/>
  <p:tag name="KSO_WM_UNIT_COMPATIBLE" val="0"/>
</p:tagLst>
</file>

<file path=ppt/tags/tag30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f"/>
  <p:tag name="KSO_WM_UNIT_INDEX" val="1_3_1"/>
  <p:tag name="KSO_WM_UNIT_ID" val="custom1_9*m_h_f*1_3_1"/>
  <p:tag name="KSO_WM_UNIT_LAYERLEVEL" val="1_1_1"/>
  <p:tag name="KSO_WM_UNIT_VALUE" val="56"/>
  <p:tag name="KSO_WM_UNIT_HIGHLIGHT" val="0"/>
  <p:tag name="KSO_WM_UNIT_COMPATIBLE" val="0"/>
  <p:tag name="KSO_WM_DIAGRAM_GROUP_CODE" val="m1-3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a"/>
  <p:tag name="KSO_WM_UNIT_INDEX" val="1_4_1"/>
  <p:tag name="KSO_WM_UNIT_ID" val="custom1_9*m_h_a*1_4_1"/>
  <p:tag name="KSO_WM_UNIT_LAYERLEVEL" val="1_1_1"/>
  <p:tag name="KSO_WM_UNIT_VALUE" val="30"/>
  <p:tag name="KSO_WM_UNIT_HIGHLIGHT" val="0"/>
  <p:tag name="KSO_WM_UNIT_COMPATIBLE" val="0"/>
  <p:tag name="KSO_WM_DIAGRAM_GROUP_CODE" val="m1-3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ISCONTENTSTITLE" val="0"/>
</p:tagLst>
</file>

<file path=ppt/tags/tag32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i"/>
  <p:tag name="KSO_WM_UNIT_INDEX" val="1_4_1"/>
  <p:tag name="KSO_WM_UNIT_ID" val="custom1_9*m_h_i*1_4_1"/>
  <p:tag name="KSO_WM_UNIT_LAYERLEVEL" val="1_1_1"/>
  <p:tag name="KSO_WM_DIAGRAM_GROUP_CODE" val="m1-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3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UNIT_TYPE" val="m_h_f"/>
  <p:tag name="KSO_WM_UNIT_INDEX" val="1_4_1"/>
  <p:tag name="KSO_WM_UNIT_ID" val="custom1_9*m_h_f*1_4_1"/>
  <p:tag name="KSO_WM_UNIT_LAYERLEVEL" val="1_1_1"/>
  <p:tag name="KSO_WM_UNIT_VALUE" val="56"/>
  <p:tag name="KSO_WM_UNIT_HIGHLIGHT" val="0"/>
  <p:tag name="KSO_WM_UNIT_COMPATIBLE" val="0"/>
  <p:tag name="KSO_WM_DIAGRAM_GROUP_CODE" val="m1-3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l_i"/>
  <p:tag name="KSO_WM_UNIT_INDEX" val="1_1"/>
  <p:tag name="KSO_WM_UNIT_ID" val="custom1_11*l_i*1_1"/>
  <p:tag name="KSO_WM_UNIT_LAYERLEVEL" val="1_1"/>
  <p:tag name="KSO_WM_DIAGRAM_GROUP_CODE" val="l1-3"/>
  <p:tag name="KSO_WM_UNIT_USESOURCEFORMAT_APPLY" val="0"/>
  <p:tag name="KSO_WM_UNIT_HIGHLIGHT" val="0"/>
  <p:tag name="KSO_WM_UNIT_COMPATIBLE" val="0"/>
</p:tagLst>
</file>

<file path=ppt/tags/tag35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1_2"/>
  <p:tag name="KSO_WM_UNIT_LAYERLEVEL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1_2"/>
</p:tagLst>
</file>

<file path=ppt/tags/tag36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1_1"/>
  <p:tag name="KSO_WM_UNIT_LAYERLEVEL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1_1"/>
</p:tagLst>
</file>

<file path=ppt/tags/tag37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1_1"/>
  <p:tag name="KSO_WM_UNIT_LAYERLEVEL" val="1_1_1"/>
  <p:tag name="KSO_WM_UNIT_VALUE" val="24"/>
  <p:tag name="KSO_WM_UNIT_HIGHLIGHT" val="0"/>
  <p:tag name="KSO_WM_UNIT_COMPATIBLE" val="0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1_1"/>
  <p:tag name="KSO_WM_UNIT_PRESET_TEXT" val="单击此处添加标题"/>
</p:tagLst>
</file>

<file path=ppt/tags/tag3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1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1_1"/>
  <p:tag name="KSO_WM_UNIT_PRESET_TEXT" val="单击此处添加文本具体内容，简明扼要的阐述您的观点。"/>
</p:tagLst>
</file>

<file path=ppt/tags/tag3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2_2"/>
  <p:tag name="KSO_WM_UNIT_LAYERLEVEL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2_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i"/>
  <p:tag name="KSO_WM_UNIT_INDEX" val="1_2_4_1"/>
  <p:tag name="KSO_WM_UNIT_ID" val="custom1_10*n_h_h_i*1_2_4_1"/>
  <p:tag name="KSO_WM_UNIT_LAYERLEVEL" val="1_1_1_1"/>
  <p:tag name="KSO_WM_DIAGRAM_GROUP_CODE" val="n1-1"/>
  <p:tag name="KSO_WM_UNIT_LINE_FORE_SCHEMECOLOR_INDEX" val="13"/>
  <p:tag name="KSO_WM_UNIT_LINE_FILL_TYPE" val="2"/>
  <p:tag name="KSO_WM_UNIT_USESOURCEFORMAT_APPLY" val="0"/>
  <p:tag name="KSO_WM_UNIT_HIGHLIGHT" val="0"/>
  <p:tag name="KSO_WM_UNIT_COMPATIBLE" val="0"/>
</p:tagLst>
</file>

<file path=ppt/tags/tag40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2_1"/>
  <p:tag name="KSO_WM_UNIT_LAYERLEVEL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2_1"/>
</p:tagLst>
</file>

<file path=ppt/tags/tag4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2_1"/>
  <p:tag name="KSO_WM_UNIT_LAYERLEVEL" val="1_1_1"/>
  <p:tag name="KSO_WM_UNIT_VALUE" val="24"/>
  <p:tag name="KSO_WM_UNIT_HIGHLIGHT" val="0"/>
  <p:tag name="KSO_WM_UNIT_COMPATIBLE" val="0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2_1"/>
  <p:tag name="KSO_WM_UNIT_PRESET_TEXT" val="单击此处添加标题"/>
</p:tagLst>
</file>

<file path=ppt/tags/tag4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2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2_1"/>
  <p:tag name="KSO_WM_UNIT_PRESET_TEXT" val="单击此处添加文本具体内容，简明扼要的阐述您的观点。"/>
</p:tagLst>
</file>

<file path=ppt/tags/tag43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3_2"/>
  <p:tag name="KSO_WM_UNIT_LAYERLEVEL" val="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3_2"/>
</p:tagLst>
</file>

<file path=ppt/tags/tag4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3_1"/>
  <p:tag name="KSO_WM_UNIT_LAYERLEVEL" val="1_1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3_1"/>
</p:tagLst>
</file>

<file path=ppt/tags/tag45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3_1"/>
  <p:tag name="KSO_WM_UNIT_LAYERLEVEL" val="1_1_1"/>
  <p:tag name="KSO_WM_UNIT_VALUE" val="24"/>
  <p:tag name="KSO_WM_UNIT_HIGHLIGHT" val="0"/>
  <p:tag name="KSO_WM_UNIT_COMPATIBLE" val="0"/>
  <p:tag name="KSO_WM_UNIT_TEXT_FILL_FORE_SCHEMECOLOR_INDEX" val="6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3_1"/>
  <p:tag name="KSO_WM_UNIT_PRESET_TEXT" val="单击此处添加标题"/>
</p:tagLst>
</file>

<file path=ppt/tags/tag46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3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3_1"/>
  <p:tag name="KSO_WM_UNIT_PRESET_TEXT" val="单击此处添加文本具体内容，简明扼要的阐述您的观点。"/>
</p:tagLst>
</file>

<file path=ppt/tags/tag47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4_2"/>
  <p:tag name="KSO_WM_UNIT_LAYERLEVEL" val="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4_2"/>
</p:tagLst>
</file>

<file path=ppt/tags/tag4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4_1"/>
  <p:tag name="KSO_WM_UNIT_LAYERLEVEL" val="1_1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4_1"/>
</p:tagLst>
</file>

<file path=ppt/tags/tag4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4_1"/>
  <p:tag name="KSO_WM_UNIT_LAYERLEVEL" val="1_1_1"/>
  <p:tag name="KSO_WM_UNIT_VALUE" val="24"/>
  <p:tag name="KSO_WM_UNIT_HIGHLIGHT" val="0"/>
  <p:tag name="KSO_WM_UNIT_COMPATIBLE" val="0"/>
  <p:tag name="KSO_WM_UNIT_TEXT_FILL_FORE_SCHEMECOLOR_INDEX" val="6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4_1"/>
  <p:tag name="KSO_WM_UNIT_PRESET_TEXT" val="单击此处添加标题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i"/>
  <p:tag name="KSO_WM_UNIT_INDEX" val="1_2_2_1"/>
  <p:tag name="KSO_WM_UNIT_ID" val="custom1_10*n_h_h_i*1_2_2_1"/>
  <p:tag name="KSO_WM_UNIT_LAYERLEVEL" val="1_1_1_1"/>
  <p:tag name="KSO_WM_DIAGRAM_GROUP_CODE" val="n1-1"/>
  <p:tag name="KSO_WM_UNIT_LINE_FORE_SCHEMECOLOR_INDEX" val="13"/>
  <p:tag name="KSO_WM_UNIT_LINE_FILL_TYPE" val="2"/>
  <p:tag name="KSO_WM_UNIT_USESOURCEFORMAT_APPLY" val="0"/>
  <p:tag name="KSO_WM_UNIT_HIGHLIGHT" val="0"/>
  <p:tag name="KSO_WM_UNIT_COMPATIBLE" val="0"/>
</p:tagLst>
</file>

<file path=ppt/tags/tag50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4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4_1"/>
  <p:tag name="KSO_WM_UNIT_PRESET_TEXT" val="单击此处添加文本具体内容，简明扼要的阐述您的观点。"/>
</p:tagLst>
</file>

<file path=ppt/tags/tag51.xml><?xml version="1.0" encoding="utf-8"?>
<p:tagLst xmlns:p="http://schemas.openxmlformats.org/presentationml/2006/main">
  <p:tag name="KSO_WM_TEMPLATE_CATEGORY" val="custom"/>
  <p:tag name="KSO_WM_TEMPLATE_INDEX" val="1"/>
  <p:tag name="KSO_WM_UNIT_TYPE" val="m_i"/>
  <p:tag name="KSO_WM_UNIT_INDEX" val="1_1"/>
  <p:tag name="KSO_WM_UNIT_ID" val="custom1_4*m_i*1_1"/>
  <p:tag name="KSO_WM_UNIT_LAYERLEVEL" val="1_1"/>
  <p:tag name="KSO_WM_DIAGRAM_GROUP_CODE" val="m1-1"/>
  <p:tag name="KSO_WM_BEAUTIFY_FLAG" val="#wm#"/>
  <p:tag name="KSO_WM_TAG_VERSION" val="1.0"/>
  <p:tag name="KSO_WM_UNIT_LINE_FORE_SCHEMECOLOR_INDEX" val="10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52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3_1"/>
  <p:tag name="KSO_WM_UNIT_ID" val="custom1_4*m_h_i*1_3_1"/>
  <p:tag name="KSO_WM_UNIT_LAYERLEVEL" val="1_1_1"/>
  <p:tag name="KSO_WM_DIAGRAM_GROUP_CODE" val="m1-1"/>
  <p:tag name="KSO_WM_BEAUTIFY_FLAG" val="#wm#"/>
  <p:tag name="KSO_WM_TAG_VERSION" val="1.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53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3_2"/>
  <p:tag name="KSO_WM_UNIT_ID" val="custom1_4*m_h_i*1_3_2"/>
  <p:tag name="KSO_WM_UNIT_LAYERLEVEL" val="1_1_1"/>
  <p:tag name="KSO_WM_DIAGRAM_GROUP_CODE" val="m1-1"/>
  <p:tag name="KSO_WM_BEAUTIFY_FLAG" val="#wm#"/>
  <p:tag name="KSO_WM_TAG_VERSION" val="1.0"/>
  <p:tag name="KSO_WM_UNIT_TEXT_FILL_FORE_SCHEMECOLOR_INDEX" val="7"/>
  <p:tag name="KSO_WM_UNIT_TEXT_FILL_TYPE" val="1"/>
  <p:tag name="KSO_WM_UNIT_USESOURCEFORMAT_APPLY" val="1"/>
  <p:tag name="KSO_WM_UNIT_HIGHLIGHT" val="0"/>
  <p:tag name="KSO_WM_UNIT_COMPATIBLE" val="0"/>
</p:tagLst>
</file>

<file path=ppt/tags/tag54.xml><?xml version="1.0" encoding="utf-8"?>
<p:tagLst xmlns:p="http://schemas.openxmlformats.org/presentationml/2006/main">
  <p:tag name="KSO_WM_TEMPLATE_CATEGORY" val="custom"/>
  <p:tag name="KSO_WM_TEMPLATE_INDEX" val="1"/>
  <p:tag name="KSO_WM_UNIT_TYPE" val="m_h_f"/>
  <p:tag name="KSO_WM_UNIT_INDEX" val="1_3_1"/>
  <p:tag name="KSO_WM_UNIT_ID" val="custom1_4*m_h_f*1_3_1"/>
  <p:tag name="KSO_WM_UNIT_LAYERLEVEL" val="1_1_1"/>
  <p:tag name="KSO_WM_UNIT_VALUE" val="24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EMPLATE_CATEGORY" val="custom"/>
  <p:tag name="KSO_WM_TEMPLATE_INDEX" val="1"/>
  <p:tag name="KSO_WM_UNIT_TYPE" val="m_h_a"/>
  <p:tag name="KSO_WM_UNIT_INDEX" val="1_3_1"/>
  <p:tag name="KSO_WM_UNIT_ID" val="custom1_4*m_h_a*1_3_1"/>
  <p:tag name="KSO_WM_UNIT_LAYERLEVEL" val="1_1_1"/>
  <p:tag name="KSO_WM_UNIT_VALUE" val="6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56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3_3"/>
  <p:tag name="KSO_WM_UNIT_ID" val="custom1_4*m_h_i*1_3_3"/>
  <p:tag name="KSO_WM_UNIT_LAYERLEVEL" val="1_1_1"/>
  <p:tag name="KSO_WM_DIAGRAM_GROUP_CODE" val="m1-1"/>
  <p:tag name="KSO_WM_BEAUTIFY_FLAG" val="#wm#"/>
  <p:tag name="KSO_WM_TAG_VERSION" val="1.0"/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57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3_4"/>
  <p:tag name="KSO_WM_UNIT_ID" val="custom1_4*m_h_i*1_3_4"/>
  <p:tag name="KSO_WM_UNIT_LAYERLEVEL" val="1_1_1"/>
  <p:tag name="KSO_WM_DIAGRAM_GROUP_CODE" val="m1-1"/>
  <p:tag name="KSO_WM_BEAUTIFY_FLAG" val="#wm#"/>
  <p:tag name="KSO_WM_TAG_VERSION" val="1.0"/>
  <p:tag name="KSO_WM_UNIT_LINE_FORE_SCHEMECOLOR_INDEX" val="10"/>
  <p:tag name="KSO_WM_UNIT_LINE_FILL_TYPE" val="2"/>
  <p:tag name="KSO_WM_UNIT_USESOURCEFORMAT_APPLY" val="1"/>
  <p:tag name="KSO_WM_UNIT_HIGHLIGHT" val="0"/>
  <p:tag name="KSO_WM_UNIT_COMPATIBLE" val="0"/>
</p:tagLst>
</file>

<file path=ppt/tags/tag58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2_1"/>
  <p:tag name="KSO_WM_UNIT_ID" val="custom1_4*m_h_i*1_2_1"/>
  <p:tag name="KSO_WM_UNIT_LAYERLEVEL" val="1_1_1"/>
  <p:tag name="KSO_WM_DIAGRAM_GROUP_CODE" val="m1-1"/>
  <p:tag name="KSO_WM_BEAUTIFY_FLAG" val="#wm#"/>
  <p:tag name="KSO_WM_TAG_VERSION" val="1.0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59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2_2"/>
  <p:tag name="KSO_WM_UNIT_ID" val="custom1_4*m_h_i*1_2_2"/>
  <p:tag name="KSO_WM_UNIT_LAYERLEVEL" val="1_1_1"/>
  <p:tag name="KSO_WM_DIAGRAM_GROUP_CODE" val="m1-1"/>
  <p:tag name="KSO_WM_BEAUTIFY_FLAG" val="#wm#"/>
  <p:tag name="KSO_WM_TAG_VERSION" val="1.0"/>
  <p:tag name="KSO_WM_UNIT_TEXT_FILL_FORE_SCHEMECOLOR_INDEX" val="6"/>
  <p:tag name="KSO_WM_UNIT_TEXT_FILL_TYPE" val="1"/>
  <p:tag name="KSO_WM_UNIT_USESOURCEFORMAT_APPLY" val="1"/>
  <p:tag name="KSO_WM_UNIT_HIGHLIGHT" val="0"/>
  <p:tag name="KSO_WM_UNIT_COMPATIBLE" val="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i"/>
  <p:tag name="KSO_WM_UNIT_INDEX" val="1_2_3_1"/>
  <p:tag name="KSO_WM_UNIT_ID" val="custom1_10*n_h_h_i*1_2_3_1"/>
  <p:tag name="KSO_WM_UNIT_LAYERLEVEL" val="1_1_1_1"/>
  <p:tag name="KSO_WM_DIAGRAM_GROUP_CODE" val="n1-1"/>
  <p:tag name="KSO_WM_UNIT_LINE_FORE_SCHEMECOLOR_INDEX" val="13"/>
  <p:tag name="KSO_WM_UNIT_LINE_FILL_TYPE" val="2"/>
  <p:tag name="KSO_WM_UNIT_USESOURCEFORMAT_APPLY" val="0"/>
  <p:tag name="KSO_WM_UNIT_HIGHLIGHT" val="0"/>
  <p:tag name="KSO_WM_UNIT_COMPATIBLE" val="0"/>
</p:tagLst>
</file>

<file path=ppt/tags/tag60.xml><?xml version="1.0" encoding="utf-8"?>
<p:tagLst xmlns:p="http://schemas.openxmlformats.org/presentationml/2006/main">
  <p:tag name="KSO_WM_TEMPLATE_CATEGORY" val="custom"/>
  <p:tag name="KSO_WM_TEMPLATE_INDEX" val="1"/>
  <p:tag name="KSO_WM_UNIT_TYPE" val="m_h_f"/>
  <p:tag name="KSO_WM_UNIT_INDEX" val="1_2_1"/>
  <p:tag name="KSO_WM_UNIT_ID" val="custom1_4*m_h_f*1_2_1"/>
  <p:tag name="KSO_WM_UNIT_LAYERLEVEL" val="1_1_1"/>
  <p:tag name="KSO_WM_UNIT_VALUE" val="24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EMPLATE_CATEGORY" val="custom"/>
  <p:tag name="KSO_WM_TEMPLATE_INDEX" val="1"/>
  <p:tag name="KSO_WM_UNIT_TYPE" val="m_h_a"/>
  <p:tag name="KSO_WM_UNIT_INDEX" val="1_2_1"/>
  <p:tag name="KSO_WM_UNIT_ID" val="custom1_4*m_h_a*1_2_1"/>
  <p:tag name="KSO_WM_UNIT_LAYERLEVEL" val="1_1_1"/>
  <p:tag name="KSO_WM_UNIT_VALUE" val="6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62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2_3"/>
  <p:tag name="KSO_WM_UNIT_ID" val="custom1_4*m_h_i*1_2_3"/>
  <p:tag name="KSO_WM_UNIT_LAYERLEVEL" val="1_1_1"/>
  <p:tag name="KSO_WM_DIAGRAM_GROUP_CODE" val="m1-1"/>
  <p:tag name="KSO_WM_BEAUTIFY_FLAG" val="#wm#"/>
  <p:tag name="KSO_WM_TAG_VERSION" val="1.0"/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63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2_4"/>
  <p:tag name="KSO_WM_UNIT_ID" val="custom1_4*m_h_i*1_2_4"/>
  <p:tag name="KSO_WM_UNIT_LAYERLEVEL" val="1_1_1"/>
  <p:tag name="KSO_WM_DIAGRAM_GROUP_CODE" val="m1-1"/>
  <p:tag name="KSO_WM_BEAUTIFY_FLAG" val="#wm#"/>
  <p:tag name="KSO_WM_TAG_VERSION" val="1.0"/>
  <p:tag name="KSO_WM_UNIT_LINE_FORE_SCHEMECOLOR_INDEX" val="10"/>
  <p:tag name="KSO_WM_UNIT_LINE_FILL_TYPE" val="2"/>
  <p:tag name="KSO_WM_UNIT_USESOURCEFORMAT_APPLY" val="1"/>
  <p:tag name="KSO_WM_UNIT_HIGHLIGHT" val="0"/>
  <p:tag name="KSO_WM_UNIT_COMPATIBLE" val="0"/>
</p:tagLst>
</file>

<file path=ppt/tags/tag64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4_1"/>
  <p:tag name="KSO_WM_UNIT_ID" val="custom1_4*m_h_i*1_4_1"/>
  <p:tag name="KSO_WM_UNIT_LAYERLEVEL" val="1_1_1"/>
  <p:tag name="KSO_WM_DIAGRAM_GROUP_CODE" val="m1-1"/>
  <p:tag name="KSO_WM_BEAUTIFY_FLAG" val="#wm#"/>
  <p:tag name="KSO_WM_TAG_VERSION" val="1.0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65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4_2"/>
  <p:tag name="KSO_WM_UNIT_ID" val="custom1_4*m_h_i*1_4_2"/>
  <p:tag name="KSO_WM_UNIT_LAYERLEVEL" val="1_1_1"/>
  <p:tag name="KSO_WM_DIAGRAM_GROUP_CODE" val="m1-1"/>
  <p:tag name="KSO_WM_BEAUTIFY_FLAG" val="#wm#"/>
  <p:tag name="KSO_WM_TAG_VERSION" val="1.0"/>
  <p:tag name="KSO_WM_UNIT_TEXT_FILL_FORE_SCHEMECOLOR_INDEX" val="8"/>
  <p:tag name="KSO_WM_UNIT_TEXT_FILL_TYPE" val="1"/>
  <p:tag name="KSO_WM_UNIT_USESOURCEFORMAT_APPLY" val="1"/>
  <p:tag name="KSO_WM_UNIT_HIGHLIGHT" val="0"/>
  <p:tag name="KSO_WM_UNIT_COMPATIBLE" val="0"/>
</p:tagLst>
</file>

<file path=ppt/tags/tag66.xml><?xml version="1.0" encoding="utf-8"?>
<p:tagLst xmlns:p="http://schemas.openxmlformats.org/presentationml/2006/main">
  <p:tag name="KSO_WM_TEMPLATE_CATEGORY" val="custom"/>
  <p:tag name="KSO_WM_TEMPLATE_INDEX" val="1"/>
  <p:tag name="KSO_WM_UNIT_TYPE" val="m_h_f"/>
  <p:tag name="KSO_WM_UNIT_INDEX" val="1_4_1"/>
  <p:tag name="KSO_WM_UNIT_ID" val="custom1_4*m_h_f*1_4_1"/>
  <p:tag name="KSO_WM_UNIT_LAYERLEVEL" val="1_1_1"/>
  <p:tag name="KSO_WM_UNIT_VALUE" val="24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EMPLATE_CATEGORY" val="custom"/>
  <p:tag name="KSO_WM_TEMPLATE_INDEX" val="1"/>
  <p:tag name="KSO_WM_UNIT_TYPE" val="m_h_a"/>
  <p:tag name="KSO_WM_UNIT_INDEX" val="1_4_1"/>
  <p:tag name="KSO_WM_UNIT_ID" val="custom1_4*m_h_a*1_4_1"/>
  <p:tag name="KSO_WM_UNIT_LAYERLEVEL" val="1_1_1"/>
  <p:tag name="KSO_WM_UNIT_VALUE" val="6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68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4_3"/>
  <p:tag name="KSO_WM_UNIT_ID" val="custom1_4*m_h_i*1_4_3"/>
  <p:tag name="KSO_WM_UNIT_LAYERLEVEL" val="1_1_1"/>
  <p:tag name="KSO_WM_DIAGRAM_GROUP_CODE" val="m1-1"/>
  <p:tag name="KSO_WM_BEAUTIFY_FLAG" val="#wm#"/>
  <p:tag name="KSO_WM_TAG_VERSION" val="1.0"/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69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4_4"/>
  <p:tag name="KSO_WM_UNIT_ID" val="custom1_4*m_h_i*1_4_4"/>
  <p:tag name="KSO_WM_UNIT_LAYERLEVEL" val="1_1_1"/>
  <p:tag name="KSO_WM_DIAGRAM_GROUP_CODE" val="m1-1"/>
  <p:tag name="KSO_WM_BEAUTIFY_FLAG" val="#wm#"/>
  <p:tag name="KSO_WM_TAG_VERSION" val="1.0"/>
  <p:tag name="KSO_WM_UNIT_LINE_FORE_SCHEMECOLOR_INDEX" val="10"/>
  <p:tag name="KSO_WM_UNIT_LINE_FILL_TYPE" val="2"/>
  <p:tag name="KSO_WM_UNIT_USESOURCEFORMAT_APPLY" val="1"/>
  <p:tag name="KSO_WM_UNIT_HIGHLIGHT" val="0"/>
  <p:tag name="KSO_WM_UNIT_COMPATIBLE" val="0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g"/>
  <p:tag name="KSO_WM_UNIT_INDEX" val="1_2_4_1"/>
  <p:tag name="KSO_WM_UNIT_ID" val="custom1_10*n_h_h_g*1_2_4_1"/>
  <p:tag name="KSO_WM_UNIT_LAYERLEVEL" val="1_1_1_1"/>
  <p:tag name="KSO_WM_UNIT_VALUE" val="9"/>
  <p:tag name="KSO_WM_UNIT_HIGHLIGHT" val="0"/>
  <p:tag name="KSO_WM_UNIT_COMPATIBLE" val="0"/>
  <p:tag name="KSO_WM_UNIT_RELATE_UNITID" val="custom1_10*n_h_h_a*1_2_4_1"/>
  <p:tag name="KSO_WM_DIAGRAM_GROUP_CODE" val="n1-1"/>
  <p:tag name="KSO_WM_UNIT_FILL_FORE_SCHEMECOLOR_INDEX" val="5"/>
  <p:tag name="KSO_WM_UNIT_FILL_TYPE" val="1"/>
  <p:tag name="KSO_WM_UNIT_USESOURCEFORMAT_APPLY" val="0"/>
  <p:tag name="KSO_WM_UNIT_PRESET_TEXT" val="添加标题"/>
</p:tagLst>
</file>

<file path=ppt/tags/tag70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1_1"/>
  <p:tag name="KSO_WM_UNIT_ID" val="custom1_4*m_h_i*1_1_1"/>
  <p:tag name="KSO_WM_UNIT_LAYERLEVEL" val="1_1_1"/>
  <p:tag name="KSO_WM_DIAGRAM_GROUP_CODE" val="m1-1"/>
  <p:tag name="KSO_WM_BEAUTIFY_FLAG" val="#wm#"/>
  <p:tag name="KSO_WM_TAG_VERSION" val="1.0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71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1_2"/>
  <p:tag name="KSO_WM_UNIT_ID" val="custom1_4*m_h_i*1_1_2"/>
  <p:tag name="KSO_WM_UNIT_LAYERLEVEL" val="1_1_1"/>
  <p:tag name="KSO_WM_DIAGRAM_GROUP_CODE" val="m1-1"/>
  <p:tag name="KSO_WM_BEAUTIFY_FLAG" val="#wm#"/>
  <p:tag name="KSO_WM_TAG_VERSION" val="1.0"/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</p:tagLst>
</file>

<file path=ppt/tags/tag72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1_3"/>
  <p:tag name="KSO_WM_UNIT_ID" val="custom1_4*m_h_i*1_1_3"/>
  <p:tag name="KSO_WM_UNIT_LAYERLEVEL" val="1_1_1"/>
  <p:tag name="KSO_WM_DIAGRAM_GROUP_CODE" val="m1-1"/>
  <p:tag name="KSO_WM_BEAUTIFY_FLAG" val="#wm#"/>
  <p:tag name="KSO_WM_TAG_VERSION" val="1.0"/>
  <p:tag name="KSO_WM_UNIT_LINE_FORE_SCHEMECOLOR_INDEX" val="10"/>
  <p:tag name="KSO_WM_UNIT_LINE_FILL_TYPE" val="2"/>
  <p:tag name="KSO_WM_UNIT_USESOURCEFORMAT_APPLY" val="1"/>
  <p:tag name="KSO_WM_UNIT_HIGHLIGHT" val="0"/>
  <p:tag name="KSO_WM_UNIT_COMPATIBLE" val="0"/>
</p:tagLst>
</file>

<file path=ppt/tags/tag73.xml><?xml version="1.0" encoding="utf-8"?>
<p:tagLst xmlns:p="http://schemas.openxmlformats.org/presentationml/2006/main">
  <p:tag name="KSO_WM_TEMPLATE_CATEGORY" val="custom"/>
  <p:tag name="KSO_WM_TEMPLATE_INDEX" val="1"/>
  <p:tag name="KSO_WM_UNIT_TYPE" val="m_h_i"/>
  <p:tag name="KSO_WM_UNIT_INDEX" val="1_1_4"/>
  <p:tag name="KSO_WM_UNIT_ID" val="custom1_4*m_h_i*1_1_4"/>
  <p:tag name="KSO_WM_UNIT_LAYERLEVEL" val="1_1_1"/>
  <p:tag name="KSO_WM_DIAGRAM_GROUP_CODE" val="m1-1"/>
  <p:tag name="KSO_WM_BEAUTIFY_FLAG" val="#wm#"/>
  <p:tag name="KSO_WM_TAG_VERSION" val="1.0"/>
  <p:tag name="KSO_WM_UNIT_LINE_FORE_SCHEMECOLOR_INDEX" val="1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</p:tagLst>
</file>

<file path=ppt/tags/tag74.xml><?xml version="1.0" encoding="utf-8"?>
<p:tagLst xmlns:p="http://schemas.openxmlformats.org/presentationml/2006/main">
  <p:tag name="KSO_WM_TEMPLATE_CATEGORY" val="custom"/>
  <p:tag name="KSO_WM_TEMPLATE_INDEX" val="1"/>
  <p:tag name="KSO_WM_UNIT_TYPE" val="m_h_f"/>
  <p:tag name="KSO_WM_UNIT_INDEX" val="1_1_1"/>
  <p:tag name="KSO_WM_UNIT_ID" val="custom1_4*m_h_f*1_1_1"/>
  <p:tag name="KSO_WM_UNIT_LAYERLEVEL" val="1_1_1"/>
  <p:tag name="KSO_WM_UNIT_VALUE" val="24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EMPLATE_CATEGORY" val="custom"/>
  <p:tag name="KSO_WM_TEMPLATE_INDEX" val="1"/>
  <p:tag name="KSO_WM_UNIT_TYPE" val="m_h_a"/>
  <p:tag name="KSO_WM_UNIT_INDEX" val="1_1_1"/>
  <p:tag name="KSO_WM_UNIT_ID" val="custom1_4*m_h_a*1_1_1"/>
  <p:tag name="KSO_WM_UNIT_LAYERLEVEL" val="1_1_1"/>
  <p:tag name="KSO_WM_UNIT_VALUE" val="6"/>
  <p:tag name="KSO_WM_UNIT_HIGHLIGHT" val="0"/>
  <p:tag name="KSO_WM_UNIT_COMPATIBLE" val="0"/>
  <p:tag name="KSO_WM_DIAGRAM_GROUP_CODE" val="m1-1"/>
  <p:tag name="KSO_WM_BEAUTIFY_FLAG" val="#wm#"/>
  <p:tag name="KSO_WM_TAG_VERSION" val="1.0"/>
  <p:tag name="KSO_WM_UNIT_PRESET_TEXT" val="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a"/>
  <p:tag name="KSO_WM_UNIT_INDEX" val="1_2_4_1"/>
  <p:tag name="KSO_WM_UNIT_ID" val="custom1_10*n_h_h_a*1_2_4_1"/>
  <p:tag name="KSO_WM_UNIT_LAYERLEVEL" val="1_1_1_1"/>
  <p:tag name="KSO_WM_UNIT_VALUE" val="24"/>
  <p:tag name="KSO_WM_UNIT_HIGHLIGHT" val="0"/>
  <p:tag name="KSO_WM_UNIT_COMPATIBLE" val="0"/>
  <p:tag name="KSO_WM_DIAGRAM_GROUP_CODE" val="n1-1"/>
  <p:tag name="KSO_WM_UNIT_TEXT_FILL_FORE_SCHEMECOLOR_INDEX" val="5"/>
  <p:tag name="KSO_WM_UNIT_TEXT_FILL_TYPE" val="1"/>
  <p:tag name="KSO_WM_UNIT_USESOURCEFORMAT_APPLY" val="0"/>
  <p:tag name="KSO_WM_UNIT_ISCONTENTSTITLE" val="0"/>
  <p:tag name="KSO_WM_UNIT_PRESET_TEXT" val="单击此处添加标题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n_h_h_f"/>
  <p:tag name="KSO_WM_UNIT_INDEX" val="1_2_4_1"/>
  <p:tag name="KSO_WM_UNIT_ID" val="custom1_10*n_h_h_f*1_2_4_1"/>
  <p:tag name="KSO_WM_UNIT_LAYERLEVEL" val="1_1_1_1"/>
  <p:tag name="KSO_WM_UNIT_VALUE" val="52"/>
  <p:tag name="KSO_WM_UNIT_HIGHLIGHT" val="0"/>
  <p:tag name="KSO_WM_UNIT_COMPATIBLE" val="0"/>
  <p:tag name="KSO_WM_DIAGRAM_GROUP_CODE" val="n1-1"/>
  <p:tag name="KSO_WM_UNIT_TEXT_FILL_FORE_SCHEMECOLOR_INDEX" val="13"/>
  <p:tag name="KSO_WM_UNIT_TEXT_FILL_TYPE" val="1"/>
  <p:tag name="KSO_WM_UNIT_USESOURCEFORMAT_APPLY" val="0"/>
  <p:tag name="KSO_WM_UNIT_PRESET_TEXT" val="单击此处添加文本具体内容，简明扼要的阐述您的观点。"/>
</p:tagLst>
</file>

<file path=ppt/theme/theme1.xml><?xml version="1.0" encoding="utf-8"?>
<a:theme xmlns:a="http://schemas.openxmlformats.org/drawingml/2006/main" name="TD组蓝色模板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TD组蓝色模板</Template>
  <TotalTime>0</TotalTime>
  <Words>2636</Words>
  <Application>WPS 演示</Application>
  <PresentationFormat>宽屏</PresentationFormat>
  <Paragraphs>377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6" baseType="lpstr">
      <vt:lpstr>Arial</vt:lpstr>
      <vt:lpstr>宋体</vt:lpstr>
      <vt:lpstr>Wingdings</vt:lpstr>
      <vt:lpstr>印品黑体</vt:lpstr>
      <vt:lpstr>微软雅黑</vt:lpstr>
      <vt:lpstr>Arial</vt:lpstr>
      <vt:lpstr>微软雅黑</vt:lpstr>
      <vt:lpstr>华文楷体</vt:lpstr>
      <vt:lpstr>楷体</vt:lpstr>
      <vt:lpstr>Ubuntu Mono</vt:lpstr>
      <vt:lpstr>新宋体</vt:lpstr>
      <vt:lpstr>Gill Sans Light</vt:lpstr>
      <vt:lpstr>Gubbi</vt:lpstr>
      <vt:lpstr>Times New Roman</vt:lpstr>
      <vt:lpstr>SimSun</vt:lpstr>
      <vt:lpstr>Andale Mono</vt:lpstr>
      <vt:lpstr>黑体</vt:lpstr>
      <vt:lpstr>Wingdings</vt:lpstr>
      <vt:lpstr>Arial Unicode MS</vt:lpstr>
      <vt:lpstr>Calibri</vt:lpstr>
      <vt:lpstr>Trebuchet MS</vt:lpstr>
      <vt:lpstr>微软雅黑</vt:lpstr>
      <vt:lpstr>AR PL UMing TW</vt:lpstr>
      <vt:lpstr>Ani</vt:lpstr>
      <vt:lpstr>Cascadia Mono</vt:lpstr>
      <vt:lpstr>Cascadia Code</vt:lpstr>
      <vt:lpstr>AR PL UKai CN</vt:lpstr>
      <vt:lpstr>FreeMono</vt:lpstr>
      <vt:lpstr>TD组蓝色模板</vt:lpstr>
      <vt:lpstr>2021年度秋季晋升答辩</vt:lpstr>
      <vt:lpstr>目录</vt:lpstr>
      <vt:lpstr>1. 自我介绍</vt:lpstr>
      <vt:lpstr>1. 自我介绍</vt:lpstr>
      <vt:lpstr>1. 自我介绍</vt:lpstr>
      <vt:lpstr>目录</vt:lpstr>
      <vt:lpstr>2.1 Cart Center - 购物车是什么</vt:lpstr>
      <vt:lpstr>2.1 Cart Center - 中台服务物理架构</vt:lpstr>
      <vt:lpstr>2.1 Cart Center - 购物车逻辑架构</vt:lpstr>
      <vt:lpstr>2.1 Cart Center - 定制化购物车, 购物车分层</vt:lpstr>
      <vt:lpstr>2.1 Cart Center - 数据镜像，数据安全，数据挖掘，营销赋能</vt:lpstr>
      <vt:lpstr>2.1 Cart Center - 成果收益</vt:lpstr>
      <vt:lpstr>2.1 Cart Center - 成果收益</vt:lpstr>
      <vt:lpstr>  加车：产品站-购物车-结算页-支付成功——漏斗   +  立即购买：产品站-结算页-支付成功——漏斗 </vt:lpstr>
      <vt:lpstr>2.1 Cart Center - 实现的要点和难点</vt:lpstr>
      <vt:lpstr>2.1 Cart Center - 高性能和高效平衡</vt:lpstr>
      <vt:lpstr>2.1 Cart Center - 分布式事务</vt:lpstr>
      <vt:lpstr>2.1 Cart Center - 定制化商品 SDK 缓存</vt:lpstr>
      <vt:lpstr>2.1 Cart Center - 定制化商品数量缓存</vt:lpstr>
      <vt:lpstr>2.1 Cart Center - 下半年规划</vt:lpstr>
      <vt:lpstr>2.1 Cart Center - 服务稳定性持续升级是生命线</vt:lpstr>
      <vt:lpstr>2.1 Cart Center - 更多想象力</vt:lpstr>
      <vt:lpstr>2.1 Cart Center - 跨界联动 - 拉新 </vt:lpstr>
      <vt:lpstr>2.1 Cart Center - 呵护老用户 - 留存</vt:lpstr>
      <vt:lpstr>2.2 lis center - 标签是什么</vt:lpstr>
      <vt:lpstr>2.2 lis center - 老标签管理后台</vt:lpstr>
      <vt:lpstr>2.2 lis center - 标签系统业务架构</vt:lpstr>
      <vt:lpstr>2.2 lis center - 实现的要点和难点</vt:lpstr>
      <vt:lpstr>2.2 lis center - 超高 QPS</vt:lpstr>
      <vt:lpstr>2.2 lis center - 业务模型膨胀</vt:lpstr>
      <vt:lpstr>PowerPoint 演示文稿</vt:lpstr>
      <vt:lpstr>2.2 lis center - 下半年规划</vt:lpstr>
      <vt:lpstr>2.2 lis center - 核心接口优化</vt:lpstr>
      <vt:lpstr>2.2 lis center - 更多想象力</vt:lpstr>
      <vt:lpstr>2. 战功总结 - 其它工作贡献</vt:lpstr>
      <vt:lpstr>2. 战功总结 - 其它工作贡献</vt:lpstr>
      <vt:lpstr>目录</vt:lpstr>
      <vt:lpstr>3. 能力体现 - 专业理论水平</vt:lpstr>
      <vt:lpstr>3. 能力体现 - 团队开发体系建设</vt:lpstr>
      <vt:lpstr>3. 能力体现 - 小米青蓝导师</vt:lpstr>
      <vt:lpstr>3. 能力体现 - 购物车团队管理</vt:lpstr>
      <vt:lpstr>目录</vt:lpstr>
      <vt:lpstr>4. 后续规划 - 稳住当下</vt:lpstr>
      <vt:lpstr>4. 后续规划 - 修补边界之外轮胎</vt:lpstr>
      <vt:lpstr>4. 后续规划 - 职责圈其实很小，能做的事情却很多</vt:lpstr>
      <vt:lpstr>4. 后续规划 - 虚心学习, 协同团队持续产出和攻坚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2020年常规晋升流程及答辩材料提交说明</dc:title>
  <dc:creator>m</dc:creator>
  <cp:lastModifiedBy>王志</cp:lastModifiedBy>
  <cp:revision>275</cp:revision>
  <dcterms:created xsi:type="dcterms:W3CDTF">2021-09-09T07:44:28Z</dcterms:created>
  <dcterms:modified xsi:type="dcterms:W3CDTF">2021-09-09T07:44:28Z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0bb44c53abe942ef98ef85366c0d06fe">
    <vt:lpwstr>CWMmABThFSV8hz8HQ/asUUsQDODAFAp/vvdr1w/EeidPi33O55q/KTE73Fn2jH9n9lvcAoKb1g88tFGLcbHF+LoMw==</vt:lpwstr>
  </property>
  <property fmtid="{D5CDD505-2E9C-101B-9397-08002B2CF9AE}" pid="3" name="CWMabdfb6a814bb4a0b9eb584dd905774a8">
    <vt:lpwstr>CWMafkA3i6b4DiiRmZIQINXrMQDGXThIyNPsZ3P4CkL7ZAkP90CdCYEeE1Gqrqz3/VuHPqT1mQZSRSDuE1LYvTTkg==</vt:lpwstr>
  </property>
  <property fmtid="{D5CDD505-2E9C-101B-9397-08002B2CF9AE}" pid="4" name="KSOProductBuildVer">
    <vt:lpwstr>2052-11.1.0.10702</vt:lpwstr>
  </property>
</Properties>
</file>